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5" r:id="rId5"/>
    <p:sldId id="268" r:id="rId6"/>
    <p:sldId id="269" r:id="rId7"/>
    <p:sldId id="270" r:id="rId8"/>
    <p:sldId id="271" r:id="rId9"/>
    <p:sldId id="287" r:id="rId10"/>
  </p:sldIdLst>
  <p:sldSz cx="9144000" cy="6858000" type="screen4x3"/>
  <p:notesSz cx="9713913" cy="6854825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6699FF"/>
    <a:srgbClr val="C0C0C0"/>
    <a:srgbClr val="969696"/>
    <a:srgbClr val="CC00CC"/>
    <a:srgbClr val="008000"/>
    <a:srgbClr val="CC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4560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2275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14350"/>
            <a:ext cx="3427413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5963"/>
            <a:ext cx="7770813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2275" y="6510338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559870-2A05-476A-86B4-36C5A8BDFC6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263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46CE4-6686-4304-8D04-1651E61BAFBD}" type="slidenum">
              <a:rPr lang="fr-FR"/>
              <a:pPr/>
              <a:t>1</a:t>
            </a:fld>
            <a:endParaRPr lang="fr-F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B6EB8-5FFD-47E2-9E20-468665D23CFE}" type="slidenum">
              <a:rPr lang="fr-FR"/>
              <a:pPr/>
              <a:t>2</a:t>
            </a:fld>
            <a:endParaRPr lang="fr-F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DA575-44CF-45F6-8039-465A932196EF}" type="slidenum">
              <a:rPr lang="fr-FR"/>
              <a:pPr/>
              <a:t>3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0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DAA92-469E-485A-9B6C-94F18BEC3E73}" type="slidenum">
              <a:rPr lang="fr-FR"/>
              <a:pPr/>
              <a:t>4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2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4772D-17EC-4F0B-ABEF-4C294DA3E5E8}" type="slidenum">
              <a:rPr lang="fr-FR"/>
              <a:pPr/>
              <a:t>5</a:t>
            </a:fld>
            <a:endParaRPr lang="fr-F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4D3CE-E89B-43C0-96CE-B67F3AF3D502}" type="slidenum">
              <a:rPr lang="fr-FR"/>
              <a:pPr/>
              <a:t>6</a:t>
            </a:fld>
            <a:endParaRPr lang="fr-F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8FD7A-7312-451F-98C7-2EF04278773C}" type="slidenum">
              <a:rPr lang="fr-FR"/>
              <a:pPr/>
              <a:t>7</a:t>
            </a:fld>
            <a:endParaRPr lang="fr-F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9808A-A75F-4928-8B2D-F1B4E15B34FD}" type="slidenum">
              <a:rPr lang="fr-FR"/>
              <a:pPr/>
              <a:t>8</a:t>
            </a:fld>
            <a:endParaRPr lang="fr-F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933C9-ACA0-45EA-B53D-D451ACA3923B}" type="slidenum">
              <a:rPr lang="fr-FR"/>
              <a:pPr/>
              <a:t>9</a:t>
            </a:fld>
            <a:endParaRPr lang="fr-F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09700" y="0"/>
            <a:ext cx="755650" cy="6858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813050" y="0"/>
            <a:ext cx="755650" cy="6858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4181475" y="0"/>
            <a:ext cx="755650" cy="6858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549900" y="0"/>
            <a:ext cx="755650" cy="6858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953250" y="0"/>
            <a:ext cx="755650" cy="6858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388350" y="0"/>
            <a:ext cx="755650" cy="6858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9" name="Picture 3" descr="Nike Air Max Plus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96000"/>
          </a:blip>
          <a:srcRect/>
          <a:stretch>
            <a:fillRect/>
          </a:stretch>
        </p:blipFill>
        <p:spPr bwMode="auto">
          <a:xfrm rot="1040946">
            <a:off x="1979613" y="2997200"/>
            <a:ext cx="32400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1.png"/><Relationship Id="rId21" Type="http://schemas.openxmlformats.org/officeDocument/2006/relationships/image" Target="../media/image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6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5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11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0.jpeg"/><Relationship Id="rId5" Type="http://schemas.openxmlformats.org/officeDocument/2006/relationships/image" Target="../media/image6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5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5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0.jpeg"/><Relationship Id="rId5" Type="http://schemas.openxmlformats.org/officeDocument/2006/relationships/image" Target="../media/image6.jpeg"/><Relationship Id="rId10" Type="http://schemas.openxmlformats.org/officeDocument/2006/relationships/image" Target="../media/image49.jpeg"/><Relationship Id="rId4" Type="http://schemas.openxmlformats.org/officeDocument/2006/relationships/image" Target="../media/image5.jpeg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5445125"/>
            <a:ext cx="9144000" cy="1412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0" y="0"/>
            <a:ext cx="9144000" cy="9588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6" name="Picture 8" descr="FootLocker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852738"/>
            <a:ext cx="2662237" cy="2662237"/>
          </a:xfrm>
          <a:prstGeom prst="rect">
            <a:avLst/>
          </a:prstGeom>
          <a:noFill/>
        </p:spPr>
      </p:pic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523875" y="1436688"/>
            <a:ext cx="8151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The Foot Locker </a:t>
            </a:r>
          </a:p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“in-store” exclusive experience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3457575" y="6524625"/>
            <a:ext cx="565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MIA – March 25th 2009</a:t>
            </a:r>
          </a:p>
        </p:txBody>
      </p:sp>
      <p:pic>
        <p:nvPicPr>
          <p:cNvPr id="2099" name="Picture 51" descr="Image3"/>
          <p:cNvPicPr>
            <a:picLocks noChangeAspect="1" noChangeArrowheads="1"/>
          </p:cNvPicPr>
          <p:nvPr/>
        </p:nvPicPr>
        <p:blipFill>
          <a:blip r:embed="rId4" cstate="print"/>
          <a:srcRect l="2362" t="10313" r="2362" b="8296"/>
          <a:stretch>
            <a:fillRect/>
          </a:stretch>
        </p:blipFill>
        <p:spPr bwMode="auto">
          <a:xfrm>
            <a:off x="107950" y="44450"/>
            <a:ext cx="2881313" cy="576263"/>
          </a:xfrm>
          <a:prstGeom prst="rect">
            <a:avLst/>
          </a:prstGeom>
          <a:noFill/>
          <a:effectLst/>
        </p:spPr>
      </p:pic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05" name="Picture 3" descr="Nike Air Max Plu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 contrast="-84000"/>
          </a:blip>
          <a:srcRect/>
          <a:stretch>
            <a:fillRect/>
          </a:stretch>
        </p:blipFill>
        <p:spPr bwMode="auto">
          <a:xfrm rot="1040946">
            <a:off x="1979613" y="2997200"/>
            <a:ext cx="32400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95288" y="4662488"/>
            <a:ext cx="30241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latin typeface="Rockwell" pitchFamily="18" charset="0"/>
              </a:rPr>
              <a:t>Mandy Nap 	252015</a:t>
            </a:r>
          </a:p>
          <a:p>
            <a:pPr algn="l"/>
            <a:r>
              <a:rPr lang="en-US" sz="1600">
                <a:latin typeface="Rockwell" pitchFamily="18" charset="0"/>
              </a:rPr>
              <a:t>Xiao Xiao 	536608</a:t>
            </a:r>
          </a:p>
          <a:p>
            <a:pPr algn="l"/>
            <a:r>
              <a:rPr lang="en-US" sz="1600">
                <a:latin typeface="Rockwell" pitchFamily="18" charset="0"/>
              </a:rPr>
              <a:t>Sabrina Haarmann	536181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Rockwell" pitchFamily="18" charset="0"/>
              </a:rPr>
              <a:t>Sina Yasinovska	536180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Rockwell" pitchFamily="18" charset="0"/>
              </a:rPr>
              <a:t>Jessica Wegener	536178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Rockwell" pitchFamily="18" charset="0"/>
              </a:rPr>
              <a:t>Clio Beraldin	519722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" name="Picture 30" descr="00187385_zoom_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4163" y="1116013"/>
            <a:ext cx="1466850" cy="4486275"/>
          </a:xfrm>
          <a:prstGeom prst="rect">
            <a:avLst/>
          </a:prstGeom>
          <a:noFill/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403350" y="1905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AGENDA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00" name="Picture 8" descr="splash_fl"/>
          <p:cNvPicPr>
            <a:picLocks noChangeAspect="1" noChangeArrowheads="1"/>
          </p:cNvPicPr>
          <p:nvPr/>
        </p:nvPicPr>
        <p:blipFill>
          <a:blip r:embed="rId4" cstate="print"/>
          <a:srcRect l="64166" t="4619" r="15979" b="67285"/>
          <a:stretch>
            <a:fillRect/>
          </a:stretch>
        </p:blipFill>
        <p:spPr bwMode="auto">
          <a:xfrm>
            <a:off x="7993063" y="6092825"/>
            <a:ext cx="1116012" cy="690563"/>
          </a:xfrm>
          <a:prstGeom prst="rect">
            <a:avLst/>
          </a:prstGeom>
          <a:noFill/>
        </p:spPr>
      </p:pic>
      <p:pic>
        <p:nvPicPr>
          <p:cNvPr id="8207" name="Picture 15" descr="Image3"/>
          <p:cNvPicPr>
            <a:picLocks noChangeAspect="1" noChangeArrowheads="1"/>
          </p:cNvPicPr>
          <p:nvPr/>
        </p:nvPicPr>
        <p:blipFill>
          <a:blip r:embed="rId5" cstate="print"/>
          <a:srcRect l="1794" t="21133" r="5257" b="8763"/>
          <a:stretch>
            <a:fillRect/>
          </a:stretch>
        </p:blipFill>
        <p:spPr bwMode="auto">
          <a:xfrm>
            <a:off x="107950" y="188913"/>
            <a:ext cx="1150938" cy="215900"/>
          </a:xfrm>
          <a:prstGeom prst="rect">
            <a:avLst/>
          </a:prstGeom>
          <a:noFill/>
        </p:spPr>
      </p:pic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06438" y="2244725"/>
            <a:ext cx="76819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Blip>
                <a:blip r:embed="rId6"/>
              </a:buBlip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Overview of the current situation</a:t>
            </a:r>
          </a:p>
          <a:p>
            <a:pPr algn="l"/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  <a:p>
            <a:pPr algn="l">
              <a:buFontTx/>
              <a:buBlip>
                <a:blip r:embed="rId6"/>
              </a:buBlip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Key challenges to address</a:t>
            </a:r>
          </a:p>
          <a:p>
            <a:pPr algn="l"/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  <a:p>
            <a:pPr algn="l">
              <a:buFontTx/>
              <a:buBlip>
                <a:blip r:embed="rId6"/>
              </a:buBlip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Action plan</a:t>
            </a:r>
          </a:p>
          <a:p>
            <a:pPr algn="l"/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0" y="6524625"/>
            <a:ext cx="910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fld id="{67DABEAF-33A0-4604-9501-977B97E663D5}" type="slidenum">
              <a:rPr lang="en-US" sz="1200" b="1">
                <a:solidFill>
                  <a:schemeClr val="bg1"/>
                </a:solidFill>
                <a:latin typeface="Rockwell" pitchFamily="18" charset="0"/>
              </a:rPr>
              <a:pPr algn="l"/>
              <a:t>2</a:t>
            </a:fld>
            <a:r>
              <a:rPr lang="en-US" sz="1200" b="1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_  </a:t>
            </a:r>
            <a:r>
              <a:rPr lang="en-US" sz="1000">
                <a:solidFill>
                  <a:schemeClr val="bg1"/>
                </a:solidFill>
                <a:latin typeface="Rockwell" pitchFamily="18" charset="0"/>
              </a:rPr>
              <a:t>MIA – March 25th 2009 – 252015 / 536608 / 536181 / 536180 / 536178 / 519722 </a:t>
            </a: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1403350" y="476250"/>
            <a:ext cx="76660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1403350" y="76200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21" name="Picture 29" descr="splash_fl"/>
          <p:cNvPicPr>
            <a:picLocks noChangeAspect="1" noChangeArrowheads="1"/>
          </p:cNvPicPr>
          <p:nvPr/>
        </p:nvPicPr>
        <p:blipFill>
          <a:blip r:embed="rId7" cstate="print"/>
          <a:srcRect l="64166" t="4619" r="15979" b="67285"/>
          <a:stretch>
            <a:fillRect/>
          </a:stretch>
        </p:blipFill>
        <p:spPr bwMode="auto">
          <a:xfrm rot="688172">
            <a:off x="7308850" y="2205038"/>
            <a:ext cx="215900" cy="13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4" name="Rectangle 118"/>
          <p:cNvSpPr>
            <a:spLocks noChangeArrowheads="1"/>
          </p:cNvSpPr>
          <p:nvPr/>
        </p:nvSpPr>
        <p:spPr bwMode="auto">
          <a:xfrm>
            <a:off x="4570413" y="765175"/>
            <a:ext cx="4392612" cy="2879725"/>
          </a:xfrm>
          <a:prstGeom prst="rect">
            <a:avLst/>
          </a:prstGeom>
          <a:solidFill>
            <a:srgbClr val="333333">
              <a:alpha val="10001"/>
            </a:srgbClr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455" name="Picture 119" descr="graffiti1"/>
          <p:cNvPicPr>
            <a:picLocks noChangeAspect="1" noChangeArrowheads="1"/>
          </p:cNvPicPr>
          <p:nvPr/>
        </p:nvPicPr>
        <p:blipFill>
          <a:blip r:embed="rId3" cstate="print">
            <a:lum bright="54000" contrast="-60000"/>
            <a:grayscl/>
          </a:blip>
          <a:srcRect/>
          <a:stretch>
            <a:fillRect/>
          </a:stretch>
        </p:blipFill>
        <p:spPr bwMode="auto">
          <a:xfrm>
            <a:off x="4643438" y="836613"/>
            <a:ext cx="4248150" cy="2736850"/>
          </a:xfrm>
          <a:prstGeom prst="rect">
            <a:avLst/>
          </a:prstGeom>
          <a:noFill/>
        </p:spPr>
      </p:pic>
      <p:sp>
        <p:nvSpPr>
          <p:cNvPr id="14456" name="Text Box 120"/>
          <p:cNvSpPr txBox="1">
            <a:spLocks noChangeArrowheads="1"/>
          </p:cNvSpPr>
          <p:nvPr/>
        </p:nvSpPr>
        <p:spPr bwMode="auto">
          <a:xfrm>
            <a:off x="4787900" y="931863"/>
            <a:ext cx="4032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Typical profile</a:t>
            </a:r>
          </a:p>
        </p:txBody>
      </p:sp>
      <p:sp>
        <p:nvSpPr>
          <p:cNvPr id="14457" name="Text Box 121"/>
          <p:cNvSpPr txBox="1">
            <a:spLocks noChangeArrowheads="1"/>
          </p:cNvSpPr>
          <p:nvPr/>
        </p:nvSpPr>
        <p:spPr bwMode="auto">
          <a:xfrm>
            <a:off x="4427538" y="1463675"/>
            <a:ext cx="44640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  Hip-hop, streetwise fashion style</a:t>
            </a:r>
          </a:p>
          <a:p>
            <a:pPr lvl="1" algn="l"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  Sporty, confident</a:t>
            </a:r>
          </a:p>
          <a:p>
            <a:pPr lvl="1" algn="l"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  Gives strong importance to own image</a:t>
            </a:r>
          </a:p>
          <a:p>
            <a:pPr lvl="1" algn="l"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“Up-to-date” = Aware of trends</a:t>
            </a:r>
          </a:p>
          <a:p>
            <a:pPr lvl="1" algn="l"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  High need for recognition</a:t>
            </a:r>
          </a:p>
          <a:p>
            <a:pPr lvl="1" algn="l"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  Technology generation</a:t>
            </a:r>
          </a:p>
        </p:txBody>
      </p:sp>
      <p:pic>
        <p:nvPicPr>
          <p:cNvPr id="14458" name="Picture 122" descr="panneau-attention%20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75" y="2651125"/>
            <a:ext cx="501650" cy="501650"/>
          </a:xfrm>
          <a:prstGeom prst="rect">
            <a:avLst/>
          </a:prstGeom>
          <a:noFill/>
        </p:spPr>
      </p:pic>
      <p:sp>
        <p:nvSpPr>
          <p:cNvPr id="14459" name="AutoShape 123"/>
          <p:cNvSpPr>
            <a:spLocks/>
          </p:cNvSpPr>
          <p:nvPr/>
        </p:nvSpPr>
        <p:spPr bwMode="auto">
          <a:xfrm>
            <a:off x="7596188" y="2667000"/>
            <a:ext cx="212725" cy="488950"/>
          </a:xfrm>
          <a:prstGeom prst="rightBrace">
            <a:avLst>
              <a:gd name="adj1" fmla="val 19154"/>
              <a:gd name="adj2" fmla="val 50000"/>
            </a:avLst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451" name="Picture 115" descr="1"/>
          <p:cNvPicPr>
            <a:picLocks noChangeAspect="1" noChangeArrowheads="1"/>
          </p:cNvPicPr>
          <p:nvPr/>
        </p:nvPicPr>
        <p:blipFill>
          <a:blip r:embed="rId6" cstate="print">
            <a:lum bright="-6000" contrast="-6000"/>
          </a:blip>
          <a:srcRect/>
          <a:stretch>
            <a:fillRect/>
          </a:stretch>
        </p:blipFill>
        <p:spPr bwMode="auto">
          <a:xfrm>
            <a:off x="161925" y="752475"/>
            <a:ext cx="2249488" cy="731838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03350" y="1905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CURRENT SITUATION OVERVIEW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43" name="Picture 7" descr="splash_fl"/>
          <p:cNvPicPr>
            <a:picLocks noChangeAspect="1" noChangeArrowheads="1"/>
          </p:cNvPicPr>
          <p:nvPr/>
        </p:nvPicPr>
        <p:blipFill>
          <a:blip r:embed="rId7" cstate="print"/>
          <a:srcRect l="64166" t="4619" r="15979" b="67285"/>
          <a:stretch>
            <a:fillRect/>
          </a:stretch>
        </p:blipFill>
        <p:spPr bwMode="auto">
          <a:xfrm>
            <a:off x="7993063" y="6092825"/>
            <a:ext cx="1116012" cy="690563"/>
          </a:xfrm>
          <a:prstGeom prst="rect">
            <a:avLst/>
          </a:prstGeom>
          <a:noFill/>
        </p:spPr>
      </p:pic>
      <p:pic>
        <p:nvPicPr>
          <p:cNvPr id="14344" name="Picture 8" descr="Image3"/>
          <p:cNvPicPr>
            <a:picLocks noChangeAspect="1" noChangeArrowheads="1"/>
          </p:cNvPicPr>
          <p:nvPr/>
        </p:nvPicPr>
        <p:blipFill>
          <a:blip r:embed="rId8" cstate="print"/>
          <a:srcRect l="1794" t="21133" r="5257" b="8763"/>
          <a:stretch>
            <a:fillRect/>
          </a:stretch>
        </p:blipFill>
        <p:spPr bwMode="auto">
          <a:xfrm>
            <a:off x="107950" y="188913"/>
            <a:ext cx="1150938" cy="215900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403350" y="476250"/>
            <a:ext cx="76660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1403350" y="76200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61975" y="836613"/>
            <a:ext cx="3001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Target segment</a:t>
            </a:r>
          </a:p>
        </p:txBody>
      </p:sp>
      <p:pic>
        <p:nvPicPr>
          <p:cNvPr id="14395" name="Picture 59" descr="foot-locker-gift-card_6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2142" t="12189" r="2142" b="19748"/>
          <a:stretch>
            <a:fillRect/>
          </a:stretch>
        </p:blipFill>
        <p:spPr bwMode="auto">
          <a:xfrm rot="-1609088">
            <a:off x="198438" y="950913"/>
            <a:ext cx="503237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35" name="Text Box 99"/>
          <p:cNvSpPr txBox="1">
            <a:spLocks noChangeArrowheads="1"/>
          </p:cNvSpPr>
          <p:nvPr/>
        </p:nvSpPr>
        <p:spPr bwMode="auto">
          <a:xfrm>
            <a:off x="65088" y="5689600"/>
            <a:ext cx="3001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sz="800" i="1"/>
              <a:t>www.</a:t>
            </a:r>
            <a:r>
              <a:rPr lang="fr-FR" sz="800" b="1" i="1"/>
              <a:t>footlocke</a:t>
            </a:r>
            <a:r>
              <a:rPr lang="fr-FR" sz="800" i="1"/>
              <a:t>r.com </a:t>
            </a:r>
            <a:endParaRPr lang="en-US" sz="800" i="1"/>
          </a:p>
        </p:txBody>
      </p:sp>
      <p:pic>
        <p:nvPicPr>
          <p:cNvPr id="14452" name="Picture 116" descr="Image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2" t="14771" r="8063" b="29813"/>
          <a:stretch>
            <a:fillRect/>
          </a:stretch>
        </p:blipFill>
        <p:spPr bwMode="auto">
          <a:xfrm>
            <a:off x="2771775" y="692150"/>
            <a:ext cx="2449513" cy="2344738"/>
          </a:xfrm>
          <a:prstGeom prst="rect">
            <a:avLst/>
          </a:prstGeom>
          <a:noFill/>
        </p:spPr>
      </p:pic>
      <p:pic>
        <p:nvPicPr>
          <p:cNvPr id="14453" name="Picture 117" descr="rh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22" t="1831" r="16446" b="7771"/>
          <a:stretch>
            <a:fillRect/>
          </a:stretch>
        </p:blipFill>
        <p:spPr bwMode="auto">
          <a:xfrm>
            <a:off x="49213" y="2046288"/>
            <a:ext cx="3463925" cy="3687762"/>
          </a:xfrm>
          <a:prstGeom prst="rect">
            <a:avLst/>
          </a:prstGeom>
          <a:noFill/>
        </p:spPr>
      </p:pic>
      <p:pic>
        <p:nvPicPr>
          <p:cNvPr id="14460" name="Picture 124" descr="1903-image_024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18000"/>
          </a:blip>
          <a:srcRect l="9534" t="11415" r="29503"/>
          <a:stretch>
            <a:fillRect/>
          </a:stretch>
        </p:blipFill>
        <p:spPr bwMode="auto">
          <a:xfrm>
            <a:off x="4572000" y="4005263"/>
            <a:ext cx="158432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61" name="Picture 125" descr="SuperStock_1612R-193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3F2F8"/>
              </a:clrFrom>
              <a:clrTo>
                <a:srgbClr val="F3F2F8">
                  <a:alpha val="0"/>
                </a:srgbClr>
              </a:clrTo>
            </a:clrChange>
            <a:lum bright="6000" contrast="-18000"/>
          </a:blip>
          <a:srcRect l="10706" t="12958" r="25998" b="11122"/>
          <a:stretch>
            <a:fillRect/>
          </a:stretch>
        </p:blipFill>
        <p:spPr bwMode="auto">
          <a:xfrm>
            <a:off x="6300788" y="4005263"/>
            <a:ext cx="120808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64" name="WordArt 128"/>
          <p:cNvSpPr>
            <a:spLocks noChangeArrowheads="1" noChangeShapeType="1" noTextEdit="1"/>
          </p:cNvSpPr>
          <p:nvPr/>
        </p:nvSpPr>
        <p:spPr bwMode="auto">
          <a:xfrm>
            <a:off x="7667625" y="4181475"/>
            <a:ext cx="1339850" cy="1479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Rockwell"/>
              </a:rPr>
              <a:t>Mostly males </a:t>
            </a:r>
          </a:p>
          <a:p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Rockwell"/>
              </a:rPr>
              <a:t>(av.65%)</a:t>
            </a:r>
          </a:p>
        </p:txBody>
      </p:sp>
      <p:sp>
        <p:nvSpPr>
          <p:cNvPr id="14467" name="Text Box 131"/>
          <p:cNvSpPr txBox="1">
            <a:spLocks noChangeArrowheads="1"/>
          </p:cNvSpPr>
          <p:nvPr/>
        </p:nvSpPr>
        <p:spPr bwMode="auto">
          <a:xfrm>
            <a:off x="0" y="6524625"/>
            <a:ext cx="910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fld id="{C17D9179-1F6E-44F8-9E31-D9F69E5FC15F}" type="slidenum">
              <a:rPr lang="en-US" sz="1200" b="1">
                <a:solidFill>
                  <a:schemeClr val="bg1"/>
                </a:solidFill>
                <a:latin typeface="Rockwell" pitchFamily="18" charset="0"/>
              </a:rPr>
              <a:pPr algn="l"/>
              <a:t>3</a:t>
            </a:fld>
            <a:r>
              <a:rPr lang="en-US" sz="1200" b="1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_  </a:t>
            </a:r>
            <a:r>
              <a:rPr lang="en-US" sz="1000">
                <a:solidFill>
                  <a:schemeClr val="bg1"/>
                </a:solidFill>
                <a:latin typeface="Rockwell" pitchFamily="18" charset="0"/>
              </a:rPr>
              <a:t>MIA – March 25th 2009 – 252015 / 536608 / 536181 / 536180 / 536178 / 519722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4" grpId="0" animBg="1"/>
      <p:bldP spid="14456" grpId="0"/>
      <p:bldP spid="14457" grpId="0"/>
      <p:bldP spid="14459" grpId="0" animBg="1"/>
      <p:bldP spid="14435" grpId="0"/>
      <p:bldP spid="144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18" name="Picture 94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 bwMode="auto">
          <a:xfrm>
            <a:off x="161925" y="752475"/>
            <a:ext cx="2249488" cy="731838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634" name="Picture 10" descr="splash_fl"/>
          <p:cNvPicPr>
            <a:picLocks noChangeAspect="1" noChangeArrowheads="1"/>
          </p:cNvPicPr>
          <p:nvPr/>
        </p:nvPicPr>
        <p:blipFill>
          <a:blip r:embed="rId4" cstate="print"/>
          <a:srcRect l="64166" t="4619" r="15979" b="67285"/>
          <a:stretch>
            <a:fillRect/>
          </a:stretch>
        </p:blipFill>
        <p:spPr bwMode="auto">
          <a:xfrm>
            <a:off x="7993063" y="6092825"/>
            <a:ext cx="1116012" cy="690563"/>
          </a:xfrm>
          <a:prstGeom prst="rect">
            <a:avLst/>
          </a:prstGeom>
          <a:noFill/>
        </p:spPr>
      </p:pic>
      <p:pic>
        <p:nvPicPr>
          <p:cNvPr id="26635" name="Picture 11" descr="Image3"/>
          <p:cNvPicPr>
            <a:picLocks noChangeAspect="1" noChangeArrowheads="1"/>
          </p:cNvPicPr>
          <p:nvPr/>
        </p:nvPicPr>
        <p:blipFill>
          <a:blip r:embed="rId5" cstate="print"/>
          <a:srcRect l="1794" t="21133" r="5257" b="8763"/>
          <a:stretch>
            <a:fillRect/>
          </a:stretch>
        </p:blipFill>
        <p:spPr bwMode="auto">
          <a:xfrm>
            <a:off x="107950" y="188913"/>
            <a:ext cx="1150938" cy="215900"/>
          </a:xfrm>
          <a:prstGeom prst="rect">
            <a:avLst/>
          </a:prstGeom>
          <a:noFill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403350" y="476250"/>
            <a:ext cx="76660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1403350" y="76200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61975" y="836613"/>
            <a:ext cx="3001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Positioning</a:t>
            </a:r>
          </a:p>
        </p:txBody>
      </p:sp>
      <p:pic>
        <p:nvPicPr>
          <p:cNvPr id="26643" name="Picture 19" descr="foot-locker-gift-card_6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2142" t="12189" r="2142" b="19748"/>
          <a:stretch>
            <a:fillRect/>
          </a:stretch>
        </p:blipFill>
        <p:spPr bwMode="auto">
          <a:xfrm rot="-1609088">
            <a:off x="198438" y="950913"/>
            <a:ext cx="503237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79" name="Picture 55" descr="hui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rcRect l="5084" t="4865" r="5432" b="4865"/>
          <a:stretch>
            <a:fillRect/>
          </a:stretch>
        </p:blipFill>
        <p:spPr bwMode="auto">
          <a:xfrm>
            <a:off x="107950" y="3113088"/>
            <a:ext cx="27225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1" name="Picture 87" descr=",o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/>
          </a:blip>
          <a:srcRect l="26520" t="30711" r="46959" b="52257"/>
          <a:stretch>
            <a:fillRect/>
          </a:stretch>
        </p:blipFill>
        <p:spPr bwMode="auto">
          <a:xfrm rot="2200784">
            <a:off x="3419475" y="3068638"/>
            <a:ext cx="806450" cy="1300162"/>
          </a:xfrm>
          <a:prstGeom prst="rect">
            <a:avLst/>
          </a:prstGeom>
          <a:noFill/>
        </p:spPr>
      </p:pic>
      <p:pic>
        <p:nvPicPr>
          <p:cNvPr id="26712" name="Picture 88" descr=",i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</a:blip>
          <a:srcRect/>
          <a:stretch>
            <a:fillRect/>
          </a:stretch>
        </p:blipFill>
        <p:spPr bwMode="auto">
          <a:xfrm>
            <a:off x="2916238" y="4337050"/>
            <a:ext cx="5986462" cy="1504950"/>
          </a:xfrm>
          <a:prstGeom prst="rect">
            <a:avLst/>
          </a:prstGeom>
          <a:noFill/>
        </p:spPr>
      </p:pic>
      <p:pic>
        <p:nvPicPr>
          <p:cNvPr id="26716" name="Picture 92" descr="h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836613"/>
            <a:ext cx="3455987" cy="3406775"/>
          </a:xfrm>
          <a:prstGeom prst="rect">
            <a:avLst/>
          </a:prstGeom>
          <a:noFill/>
        </p:spPr>
      </p:pic>
      <p:sp>
        <p:nvSpPr>
          <p:cNvPr id="26717" name="Text Box 93"/>
          <p:cNvSpPr txBox="1">
            <a:spLocks noChangeArrowheads="1"/>
          </p:cNvSpPr>
          <p:nvPr/>
        </p:nvSpPr>
        <p:spPr bwMode="auto">
          <a:xfrm>
            <a:off x="1403350" y="1905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CURRENT SITUATION OVERVIEW</a:t>
            </a:r>
          </a:p>
        </p:txBody>
      </p:sp>
      <p:sp>
        <p:nvSpPr>
          <p:cNvPr id="26719" name="AutoShape 95"/>
          <p:cNvSpPr>
            <a:spLocks noChangeArrowheads="1"/>
          </p:cNvSpPr>
          <p:nvPr/>
        </p:nvSpPr>
        <p:spPr bwMode="auto">
          <a:xfrm>
            <a:off x="2700338" y="1412875"/>
            <a:ext cx="2305050" cy="18716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8" charset="0"/>
              </a:rPr>
              <a:t>Sports fashion ONLY</a:t>
            </a:r>
          </a:p>
          <a:p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8" charset="0"/>
              </a:rPr>
              <a:t>Narrow target</a:t>
            </a:r>
          </a:p>
          <a:p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8" charset="0"/>
              </a:rPr>
              <a:t>“MTV of sneakers”</a:t>
            </a:r>
          </a:p>
          <a:p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8" charset="0"/>
              </a:rPr>
              <a:t>EXCLUSIVE offer</a:t>
            </a:r>
          </a:p>
        </p:txBody>
      </p:sp>
      <p:sp>
        <p:nvSpPr>
          <p:cNvPr id="26721" name="Text Box 97"/>
          <p:cNvSpPr txBox="1">
            <a:spLocks noChangeArrowheads="1"/>
          </p:cNvSpPr>
          <p:nvPr/>
        </p:nvSpPr>
        <p:spPr bwMode="auto">
          <a:xfrm>
            <a:off x="2627313" y="5300663"/>
            <a:ext cx="93662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fr-F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722" name="Text Box 98"/>
          <p:cNvSpPr txBox="1">
            <a:spLocks noChangeArrowheads="1"/>
          </p:cNvSpPr>
          <p:nvPr/>
        </p:nvSpPr>
        <p:spPr bwMode="auto">
          <a:xfrm>
            <a:off x="4308475" y="5300663"/>
            <a:ext cx="93662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fr-F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723" name="Text Box 99"/>
          <p:cNvSpPr txBox="1">
            <a:spLocks noChangeArrowheads="1"/>
          </p:cNvSpPr>
          <p:nvPr/>
        </p:nvSpPr>
        <p:spPr bwMode="auto">
          <a:xfrm>
            <a:off x="6348413" y="5297488"/>
            <a:ext cx="93662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û"/>
            </a:pPr>
            <a:r>
              <a:rPr lang="fr-F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724" name="Text Box 100"/>
          <p:cNvSpPr txBox="1">
            <a:spLocks noChangeArrowheads="1"/>
          </p:cNvSpPr>
          <p:nvPr/>
        </p:nvSpPr>
        <p:spPr bwMode="auto">
          <a:xfrm>
            <a:off x="0" y="6524625"/>
            <a:ext cx="910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fld id="{C8720B34-ED4C-4470-A101-EABD62AC977E}" type="slidenum">
              <a:rPr lang="en-US" sz="1200" b="1">
                <a:solidFill>
                  <a:schemeClr val="bg1"/>
                </a:solidFill>
                <a:latin typeface="Rockwell" pitchFamily="18" charset="0"/>
              </a:rPr>
              <a:pPr algn="l"/>
              <a:t>4</a:t>
            </a:fld>
            <a:r>
              <a:rPr lang="en-US" sz="1200" b="1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_  </a:t>
            </a:r>
            <a:r>
              <a:rPr lang="en-US" sz="1000">
                <a:solidFill>
                  <a:schemeClr val="bg1"/>
                </a:solidFill>
                <a:latin typeface="Rockwell" pitchFamily="18" charset="0"/>
              </a:rPr>
              <a:t>MIA – March 25th 2009 – 252015 / 536608 / 536181 / 536180 / 536178 / 519722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19" grpId="0" animBg="1"/>
      <p:bldP spid="26721" grpId="0"/>
      <p:bldP spid="26722" grpId="0"/>
      <p:bldP spid="267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4" name="Picture 26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 bwMode="auto">
          <a:xfrm>
            <a:off x="161925" y="752475"/>
            <a:ext cx="2249488" cy="731838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775" name="Picture 7" descr="splash_fl"/>
          <p:cNvPicPr>
            <a:picLocks noChangeAspect="1" noChangeArrowheads="1"/>
          </p:cNvPicPr>
          <p:nvPr/>
        </p:nvPicPr>
        <p:blipFill>
          <a:blip r:embed="rId4" cstate="print"/>
          <a:srcRect l="64166" t="4619" r="15979" b="67285"/>
          <a:stretch>
            <a:fillRect/>
          </a:stretch>
        </p:blipFill>
        <p:spPr bwMode="auto">
          <a:xfrm>
            <a:off x="7993063" y="6092825"/>
            <a:ext cx="1116012" cy="690563"/>
          </a:xfrm>
          <a:prstGeom prst="rect">
            <a:avLst/>
          </a:prstGeom>
          <a:noFill/>
        </p:spPr>
      </p:pic>
      <p:pic>
        <p:nvPicPr>
          <p:cNvPr id="32776" name="Picture 8" descr="Image3"/>
          <p:cNvPicPr>
            <a:picLocks noChangeAspect="1" noChangeArrowheads="1"/>
          </p:cNvPicPr>
          <p:nvPr/>
        </p:nvPicPr>
        <p:blipFill>
          <a:blip r:embed="rId5" cstate="print"/>
          <a:srcRect l="1794" t="21133" r="5257" b="8763"/>
          <a:stretch>
            <a:fillRect/>
          </a:stretch>
        </p:blipFill>
        <p:spPr bwMode="auto">
          <a:xfrm>
            <a:off x="107950" y="188913"/>
            <a:ext cx="1150938" cy="215900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403350" y="476250"/>
            <a:ext cx="76660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1403350" y="76200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61975" y="836613"/>
            <a:ext cx="444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Competitors (Noord Holland)</a:t>
            </a:r>
          </a:p>
        </p:txBody>
      </p:sp>
      <p:pic>
        <p:nvPicPr>
          <p:cNvPr id="32784" name="Picture 16" descr="foot-locker-gift-card_6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2142" t="12189" r="2142" b="19748"/>
          <a:stretch>
            <a:fillRect/>
          </a:stretch>
        </p:blipFill>
        <p:spPr bwMode="auto">
          <a:xfrm rot="-1609088">
            <a:off x="198438" y="950913"/>
            <a:ext cx="503237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539750" y="2349500"/>
            <a:ext cx="3382963" cy="2879725"/>
          </a:xfrm>
          <a:prstGeom prst="rect">
            <a:avLst/>
          </a:prstGeom>
          <a:solidFill>
            <a:srgbClr val="333333">
              <a:alpha val="10001"/>
            </a:srgbClr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4140200" y="2060575"/>
            <a:ext cx="2160588" cy="1800225"/>
          </a:xfrm>
          <a:prstGeom prst="rect">
            <a:avLst/>
          </a:prstGeom>
          <a:solidFill>
            <a:srgbClr val="333333">
              <a:alpha val="10001"/>
            </a:srgbClr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4140200" y="4078288"/>
            <a:ext cx="4103688" cy="1655762"/>
          </a:xfrm>
          <a:prstGeom prst="rect">
            <a:avLst/>
          </a:prstGeom>
          <a:solidFill>
            <a:srgbClr val="333333">
              <a:alpha val="10001"/>
            </a:srgbClr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403350" y="1905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CURRENT SITUATION OVERVIEW</a:t>
            </a:r>
          </a:p>
        </p:txBody>
      </p:sp>
      <p:pic>
        <p:nvPicPr>
          <p:cNvPr id="32795" name="Afbeelding 1" descr="http://www.nieuwendijk.nl/imgdb/winkeliers/P1010008.JPG"/>
          <p:cNvPicPr>
            <a:picLocks noChangeAspect="1" noChangeArrowheads="1"/>
          </p:cNvPicPr>
          <p:nvPr/>
        </p:nvPicPr>
        <p:blipFill>
          <a:blip r:embed="rId7" cstate="print">
            <a:lum bright="6000" contrast="6000"/>
          </a:blip>
          <a:srcRect/>
          <a:stretch>
            <a:fillRect/>
          </a:stretch>
        </p:blipFill>
        <p:spPr bwMode="auto">
          <a:xfrm>
            <a:off x="6156325" y="4149725"/>
            <a:ext cx="2016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Afbeelding 4" descr="http://www.roorda-veldman.nl/insidecontent/images/5-zakelijk-popu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612775" y="2997200"/>
            <a:ext cx="20208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29" name="Picture 3"/>
          <p:cNvPicPr>
            <a:picLocks noChangeAspect="1" noChangeArrowheads="1"/>
          </p:cNvPicPr>
          <p:nvPr/>
        </p:nvPicPr>
        <p:blipFill>
          <a:blip r:embed="rId9" cstate="print"/>
          <a:srcRect l="37354" t="16602" r="35547" b="75586"/>
          <a:stretch>
            <a:fillRect/>
          </a:stretch>
        </p:blipFill>
        <p:spPr bwMode="auto">
          <a:xfrm>
            <a:off x="4213225" y="5256213"/>
            <a:ext cx="18716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30" name="Picture 5"/>
          <p:cNvPicPr>
            <a:picLocks noChangeAspect="1" noChangeArrowheads="1"/>
          </p:cNvPicPr>
          <p:nvPr/>
        </p:nvPicPr>
        <p:blipFill>
          <a:blip r:embed="rId10" cstate="print"/>
          <a:srcRect l="3125" t="15820" r="77832" b="77344"/>
          <a:stretch>
            <a:fillRect/>
          </a:stretch>
        </p:blipFill>
        <p:spPr bwMode="auto">
          <a:xfrm>
            <a:off x="622300" y="2420938"/>
            <a:ext cx="20161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31" name="Picture 63"/>
          <p:cNvPicPr>
            <a:picLocks noChangeAspect="1" noChangeArrowheads="1"/>
          </p:cNvPicPr>
          <p:nvPr/>
        </p:nvPicPr>
        <p:blipFill>
          <a:blip r:embed="rId11" cstate="print"/>
          <a:srcRect l="56746" t="31287" r="36497" b="65126"/>
          <a:stretch>
            <a:fillRect/>
          </a:stretch>
        </p:blipFill>
        <p:spPr bwMode="auto">
          <a:xfrm>
            <a:off x="4213225" y="2125663"/>
            <a:ext cx="10810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4572000" y="1604963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and others </a:t>
            </a:r>
          </a:p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(local competition)</a:t>
            </a:r>
          </a:p>
        </p:txBody>
      </p:sp>
      <p:pic>
        <p:nvPicPr>
          <p:cNvPr id="32833" name="Picture 65" descr="UBIQ-12_t346"/>
          <p:cNvPicPr>
            <a:picLocks noChangeAspect="1" noChangeArrowheads="1"/>
          </p:cNvPicPr>
          <p:nvPr/>
        </p:nvPicPr>
        <p:blipFill>
          <a:blip r:embed="rId1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7669213" y="1412875"/>
            <a:ext cx="938212" cy="123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34" name="Picture 66" descr="CIMG3603"/>
          <p:cNvPicPr>
            <a:picLocks noChangeAspect="1" noChangeArrowheads="1"/>
          </p:cNvPicPr>
          <p:nvPr/>
        </p:nvPicPr>
        <p:blipFill>
          <a:blip r:embed="rId13" cstate="print">
            <a:lum bright="6000" contrast="12000"/>
          </a:blip>
          <a:srcRect/>
          <a:stretch>
            <a:fillRect/>
          </a:stretch>
        </p:blipFill>
        <p:spPr bwMode="auto">
          <a:xfrm>
            <a:off x="7154863" y="2386013"/>
            <a:ext cx="801687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35" name="Picture 67" descr="Dispaly19copy"/>
          <p:cNvPicPr>
            <a:picLocks noChangeAspect="1" noChangeArrowheads="1"/>
          </p:cNvPicPr>
          <p:nvPr/>
        </p:nvPicPr>
        <p:blipFill>
          <a:blip r:embed="rId14" cstate="print">
            <a:lum bright="6000" contrast="6000"/>
          </a:blip>
          <a:srcRect/>
          <a:stretch>
            <a:fillRect/>
          </a:stretch>
        </p:blipFill>
        <p:spPr bwMode="auto">
          <a:xfrm>
            <a:off x="6084888" y="2376488"/>
            <a:ext cx="995362" cy="74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37" name="Picture 69" descr="K6_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6445250" y="1571625"/>
            <a:ext cx="11588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38" name="Picture 70" descr="neon-sneaker"/>
          <p:cNvPicPr>
            <a:picLocks noChangeAspect="1" noChangeArrowheads="1"/>
          </p:cNvPicPr>
          <p:nvPr/>
        </p:nvPicPr>
        <p:blipFill>
          <a:blip r:embed="rId16" cstate="print">
            <a:lum bright="6000" contrast="12000"/>
          </a:blip>
          <a:srcRect/>
          <a:stretch>
            <a:fillRect/>
          </a:stretch>
        </p:blipFill>
        <p:spPr bwMode="auto">
          <a:xfrm>
            <a:off x="8010525" y="2709863"/>
            <a:ext cx="595313" cy="59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40" name="Picture 72" descr="shoe7"/>
          <p:cNvPicPr>
            <a:picLocks noChangeAspect="1" noChangeArrowheads="1"/>
          </p:cNvPicPr>
          <p:nvPr/>
        </p:nvPicPr>
        <p:blipFill>
          <a:blip r:embed="rId17" cstate="print">
            <a:lum bright="6000" contrast="6000"/>
          </a:blip>
          <a:srcRect/>
          <a:stretch>
            <a:fillRect/>
          </a:stretch>
        </p:blipFill>
        <p:spPr bwMode="auto">
          <a:xfrm>
            <a:off x="7308850" y="3001963"/>
            <a:ext cx="631825" cy="84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41" name="Picture 73" descr="shoe-shop-1"/>
          <p:cNvPicPr>
            <a:picLocks noChangeAspect="1" noChangeArrowheads="1"/>
          </p:cNvPicPr>
          <p:nvPr/>
        </p:nvPicPr>
        <p:blipFill>
          <a:blip r:embed="rId18" cstate="print">
            <a:lum bright="6000" contrast="12000"/>
          </a:blip>
          <a:srcRect/>
          <a:stretch>
            <a:fillRect/>
          </a:stretch>
        </p:blipFill>
        <p:spPr bwMode="auto">
          <a:xfrm>
            <a:off x="6094413" y="3213100"/>
            <a:ext cx="1152525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842" name="Text Box 74"/>
          <p:cNvSpPr txBox="1">
            <a:spLocks noChangeArrowheads="1"/>
          </p:cNvSpPr>
          <p:nvPr/>
        </p:nvSpPr>
        <p:spPr bwMode="auto">
          <a:xfrm>
            <a:off x="2916238" y="2709863"/>
            <a:ext cx="2881312" cy="2303462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pic>
        <p:nvPicPr>
          <p:cNvPr id="32843" name="Picture 75" descr="splash_fl"/>
          <p:cNvPicPr>
            <a:picLocks noChangeAspect="1" noChangeArrowheads="1"/>
          </p:cNvPicPr>
          <p:nvPr/>
        </p:nvPicPr>
        <p:blipFill>
          <a:blip r:embed="rId4" cstate="print"/>
          <a:srcRect l="64166" t="25093" r="15979" b="67285"/>
          <a:stretch>
            <a:fillRect/>
          </a:stretch>
        </p:blipFill>
        <p:spPr bwMode="auto">
          <a:xfrm>
            <a:off x="2987675" y="2781300"/>
            <a:ext cx="1116013" cy="187325"/>
          </a:xfrm>
          <a:prstGeom prst="rect">
            <a:avLst/>
          </a:prstGeom>
          <a:noFill/>
        </p:spPr>
      </p:pic>
      <p:sp>
        <p:nvSpPr>
          <p:cNvPr id="32845" name="Line 77"/>
          <p:cNvSpPr>
            <a:spLocks noChangeShapeType="1"/>
          </p:cNvSpPr>
          <p:nvPr/>
        </p:nvSpPr>
        <p:spPr bwMode="auto">
          <a:xfrm flipV="1">
            <a:off x="4213225" y="3716338"/>
            <a:ext cx="1582738" cy="1296987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847" name="Picture 79" descr="strengt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b="28583"/>
          <a:stretch>
            <a:fillRect/>
          </a:stretch>
        </p:blipFill>
        <p:spPr bwMode="auto">
          <a:xfrm>
            <a:off x="4500563" y="2781300"/>
            <a:ext cx="1150937" cy="936625"/>
          </a:xfrm>
          <a:prstGeom prst="rect">
            <a:avLst/>
          </a:prstGeom>
          <a:noFill/>
        </p:spPr>
      </p:pic>
      <p:pic>
        <p:nvPicPr>
          <p:cNvPr id="32849" name="Picture 81" descr="2007-01-31-Pansement0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lum bright="18000" contrast="12000"/>
          </a:blip>
          <a:srcRect/>
          <a:stretch>
            <a:fillRect/>
          </a:stretch>
        </p:blipFill>
        <p:spPr bwMode="auto">
          <a:xfrm>
            <a:off x="4856163" y="4681538"/>
            <a:ext cx="288925" cy="284162"/>
          </a:xfrm>
          <a:prstGeom prst="rect">
            <a:avLst/>
          </a:prstGeom>
          <a:noFill/>
        </p:spPr>
      </p:pic>
      <p:sp>
        <p:nvSpPr>
          <p:cNvPr id="32850" name="Text Box 82"/>
          <p:cNvSpPr txBox="1">
            <a:spLocks noChangeArrowheads="1"/>
          </p:cNvSpPr>
          <p:nvPr/>
        </p:nvSpPr>
        <p:spPr bwMode="auto">
          <a:xfrm rot="-2307350">
            <a:off x="5076825" y="3716338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Strengths 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 rot="-2307350">
            <a:off x="4183063" y="4581525"/>
            <a:ext cx="1109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Weaknesses </a:t>
            </a:r>
          </a:p>
        </p:txBody>
      </p:sp>
      <p:sp>
        <p:nvSpPr>
          <p:cNvPr id="32852" name="Text Box 84"/>
          <p:cNvSpPr txBox="1">
            <a:spLocks noChangeArrowheads="1"/>
          </p:cNvSpPr>
          <p:nvPr/>
        </p:nvSpPr>
        <p:spPr bwMode="auto">
          <a:xfrm>
            <a:off x="2916238" y="3644900"/>
            <a:ext cx="1728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21"/>
              </a:buBlip>
            </a:pP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Strong brand image</a:t>
            </a:r>
          </a:p>
          <a:p>
            <a:pPr algn="l">
              <a:lnSpc>
                <a:spcPct val="120000"/>
              </a:lnSpc>
              <a:buFontTx/>
              <a:buBlip>
                <a:blip r:embed="rId21"/>
              </a:buBlip>
            </a:pP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Emotional connection</a:t>
            </a:r>
          </a:p>
          <a:p>
            <a:pPr algn="l">
              <a:lnSpc>
                <a:spcPct val="120000"/>
              </a:lnSpc>
              <a:buFontTx/>
              <a:buBlip>
                <a:blip r:embed="rId21"/>
              </a:buBlip>
            </a:pP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High service level</a:t>
            </a:r>
          </a:p>
          <a:p>
            <a:pPr algn="l">
              <a:lnSpc>
                <a:spcPct val="120000"/>
              </a:lnSpc>
            </a:pP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  (availability, sizes)</a:t>
            </a:r>
          </a:p>
          <a:p>
            <a:pPr algn="l">
              <a:lnSpc>
                <a:spcPct val="120000"/>
              </a:lnSpc>
              <a:buFontTx/>
              <a:buBlip>
                <a:blip r:embed="rId21"/>
              </a:buBlip>
            </a:pP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Good location</a:t>
            </a:r>
          </a:p>
          <a:p>
            <a:pPr algn="l">
              <a:lnSpc>
                <a:spcPct val="120000"/>
              </a:lnSpc>
            </a:pP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 rot="5400000">
            <a:off x="4961731" y="4407694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Cool  image</a:t>
            </a:r>
          </a:p>
        </p:txBody>
      </p:sp>
      <p:pic>
        <p:nvPicPr>
          <p:cNvPr id="32856" name="Picture 88" descr="dutch foot locker"/>
          <p:cNvPicPr>
            <a:picLocks noChangeAspect="1" noChangeArrowheads="1"/>
          </p:cNvPicPr>
          <p:nvPr/>
        </p:nvPicPr>
        <p:blipFill>
          <a:blip r:embed="rId22" cstate="print">
            <a:lum bright="18000" contrast="42000"/>
          </a:blip>
          <a:srcRect/>
          <a:stretch>
            <a:fillRect/>
          </a:stretch>
        </p:blipFill>
        <p:spPr bwMode="auto">
          <a:xfrm>
            <a:off x="2814638" y="2420938"/>
            <a:ext cx="3529012" cy="2808287"/>
          </a:xfrm>
          <a:prstGeom prst="rect">
            <a:avLst/>
          </a:prstGeom>
          <a:noFill/>
        </p:spPr>
      </p:pic>
      <p:sp>
        <p:nvSpPr>
          <p:cNvPr id="32857" name="Text Box 89"/>
          <p:cNvSpPr txBox="1">
            <a:spLocks noChangeArrowheads="1"/>
          </p:cNvSpPr>
          <p:nvPr/>
        </p:nvSpPr>
        <p:spPr bwMode="auto">
          <a:xfrm>
            <a:off x="0" y="6524625"/>
            <a:ext cx="910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fld id="{AD1AA7BD-8D2B-4800-9E77-B47C7CE21C93}" type="slidenum">
              <a:rPr lang="en-US" sz="1200" b="1">
                <a:solidFill>
                  <a:schemeClr val="bg1"/>
                </a:solidFill>
                <a:latin typeface="Rockwell" pitchFamily="18" charset="0"/>
              </a:rPr>
              <a:pPr algn="l"/>
              <a:t>5</a:t>
            </a:fld>
            <a:r>
              <a:rPr lang="en-US" sz="1200" b="1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_  </a:t>
            </a:r>
            <a:r>
              <a:rPr lang="en-US" sz="1000">
                <a:solidFill>
                  <a:schemeClr val="bg1"/>
                </a:solidFill>
                <a:latin typeface="Rockwell" pitchFamily="18" charset="0"/>
              </a:rPr>
              <a:t>MIA – March 25th 2009 – 252015 / 536608 / 536181 / 536180 / 536178 / 519722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8" dur="10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10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000"/>
                                        <p:tgtEl>
                                          <p:spTgt spid="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0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 animBg="1"/>
      <p:bldP spid="32791" grpId="0" animBg="1"/>
      <p:bldP spid="32792" grpId="0" animBg="1"/>
      <p:bldP spid="32832" grpId="0"/>
      <p:bldP spid="32842" grpId="0" animBg="1"/>
      <p:bldP spid="32845" grpId="0" animBg="1"/>
      <p:bldP spid="32850" grpId="0"/>
      <p:bldP spid="32850" grpId="1"/>
      <p:bldP spid="32851" grpId="0"/>
      <p:bldP spid="32851" grpId="1"/>
      <p:bldP spid="32852" grpId="0"/>
      <p:bldP spid="32852" grpId="1"/>
      <p:bldP spid="32853" grpId="0"/>
      <p:bldP spid="328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6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 bwMode="auto">
          <a:xfrm>
            <a:off x="161925" y="752475"/>
            <a:ext cx="2249488" cy="731838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823" name="Picture 7" descr="splash_fl"/>
          <p:cNvPicPr>
            <a:picLocks noChangeAspect="1" noChangeArrowheads="1"/>
          </p:cNvPicPr>
          <p:nvPr/>
        </p:nvPicPr>
        <p:blipFill>
          <a:blip r:embed="rId4" cstate="print"/>
          <a:srcRect l="64166" t="4619" r="15979" b="67285"/>
          <a:stretch>
            <a:fillRect/>
          </a:stretch>
        </p:blipFill>
        <p:spPr bwMode="auto">
          <a:xfrm>
            <a:off x="7993063" y="6092825"/>
            <a:ext cx="1116012" cy="690563"/>
          </a:xfrm>
          <a:prstGeom prst="rect">
            <a:avLst/>
          </a:prstGeom>
          <a:noFill/>
        </p:spPr>
      </p:pic>
      <p:pic>
        <p:nvPicPr>
          <p:cNvPr id="34824" name="Picture 8" descr="Image3"/>
          <p:cNvPicPr>
            <a:picLocks noChangeAspect="1" noChangeArrowheads="1"/>
          </p:cNvPicPr>
          <p:nvPr/>
        </p:nvPicPr>
        <p:blipFill>
          <a:blip r:embed="rId5" cstate="print"/>
          <a:srcRect l="1794" t="21133" r="5257" b="8763"/>
          <a:stretch>
            <a:fillRect/>
          </a:stretch>
        </p:blipFill>
        <p:spPr bwMode="auto">
          <a:xfrm>
            <a:off x="107950" y="188913"/>
            <a:ext cx="1150938" cy="215900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403350" y="476250"/>
            <a:ext cx="76660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1403350" y="76200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61975" y="836613"/>
            <a:ext cx="444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Foot Locker store layout</a:t>
            </a:r>
          </a:p>
        </p:txBody>
      </p:sp>
      <p:pic>
        <p:nvPicPr>
          <p:cNvPr id="34832" name="Picture 16" descr="foot-locker-gift-card_6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2142" t="12189" r="2142" b="19748"/>
          <a:stretch>
            <a:fillRect/>
          </a:stretch>
        </p:blipFill>
        <p:spPr bwMode="auto">
          <a:xfrm rot="-1609088">
            <a:off x="198438" y="950913"/>
            <a:ext cx="503237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33" name="Picture 17" descr="CIMG36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2600" y="3429000"/>
            <a:ext cx="1517650" cy="227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34" name="Picture 18" descr="CIMG3613"/>
          <p:cNvPicPr>
            <a:picLocks noChangeAspect="1" noChangeArrowheads="1"/>
          </p:cNvPicPr>
          <p:nvPr/>
        </p:nvPicPr>
        <p:blipFill>
          <a:blip r:embed="rId8" cstate="print"/>
          <a:srcRect r="19359"/>
          <a:stretch>
            <a:fillRect/>
          </a:stretch>
        </p:blipFill>
        <p:spPr bwMode="auto">
          <a:xfrm>
            <a:off x="3657600" y="3429000"/>
            <a:ext cx="1230313" cy="2290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35" name="Picture 19" descr="CIMG3614"/>
          <p:cNvPicPr>
            <a:picLocks noChangeAspect="1" noChangeArrowheads="1"/>
          </p:cNvPicPr>
          <p:nvPr/>
        </p:nvPicPr>
        <p:blipFill>
          <a:blip r:embed="rId9" cstate="print">
            <a:lum bright="12000" contrast="30000"/>
          </a:blip>
          <a:srcRect/>
          <a:stretch>
            <a:fillRect/>
          </a:stretch>
        </p:blipFill>
        <p:spPr bwMode="auto">
          <a:xfrm>
            <a:off x="6256338" y="1628775"/>
            <a:ext cx="1079500" cy="162083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34836" name="Picture 20" descr="CIMG3615"/>
          <p:cNvPicPr>
            <a:picLocks noChangeAspect="1" noChangeArrowheads="1"/>
          </p:cNvPicPr>
          <p:nvPr/>
        </p:nvPicPr>
        <p:blipFill>
          <a:blip r:embed="rId10" cstate="print">
            <a:lum bright="18000" contrast="18000"/>
          </a:blip>
          <a:srcRect/>
          <a:stretch>
            <a:fillRect/>
          </a:stretch>
        </p:blipFill>
        <p:spPr bwMode="auto">
          <a:xfrm>
            <a:off x="3663950" y="1628775"/>
            <a:ext cx="2376488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38" name="Picture 22" descr="CIMG3617"/>
          <p:cNvPicPr>
            <a:picLocks noChangeAspect="1" noChangeArrowheads="1"/>
          </p:cNvPicPr>
          <p:nvPr/>
        </p:nvPicPr>
        <p:blipFill>
          <a:blip r:embed="rId11" cstate="print">
            <a:lum bright="12000" contrast="24000"/>
          </a:blip>
          <a:srcRect/>
          <a:stretch>
            <a:fillRect/>
          </a:stretch>
        </p:blipFill>
        <p:spPr bwMode="auto">
          <a:xfrm>
            <a:off x="5129213" y="3429000"/>
            <a:ext cx="151765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39" name="Picture 23" descr="CIMG36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225" y="4868863"/>
            <a:ext cx="1223963" cy="81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40" name="Picture 24" descr="CIMG36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1063" y="4724400"/>
            <a:ext cx="1254125" cy="83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42" name="Picture 26" descr="CIMG3621"/>
          <p:cNvPicPr>
            <a:picLocks noChangeAspect="1" noChangeArrowheads="1"/>
          </p:cNvPicPr>
          <p:nvPr/>
        </p:nvPicPr>
        <p:blipFill>
          <a:blip r:embed="rId1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7548563" y="1628775"/>
            <a:ext cx="81597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44" name="Picture 28" descr="img-fl_overview"/>
          <p:cNvPicPr>
            <a:picLocks noChangeAspect="1" noChangeArrowheads="1"/>
          </p:cNvPicPr>
          <p:nvPr/>
        </p:nvPicPr>
        <p:blipFill>
          <a:blip r:embed="rId15" cstate="print">
            <a:lum bright="-6000" contrast="30000"/>
          </a:blip>
          <a:srcRect/>
          <a:stretch>
            <a:fillRect/>
          </a:stretch>
        </p:blipFill>
        <p:spPr bwMode="auto">
          <a:xfrm>
            <a:off x="784225" y="1628775"/>
            <a:ext cx="2592388" cy="280828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1403350" y="1905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ADDRESSING KEY ISSUES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0" y="6524625"/>
            <a:ext cx="910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fld id="{E1E8EDCE-FE68-4D74-8E80-1F235BEB6EDA}" type="slidenum">
              <a:rPr lang="en-US" sz="1200" b="1">
                <a:solidFill>
                  <a:schemeClr val="bg1"/>
                </a:solidFill>
                <a:latin typeface="Rockwell" pitchFamily="18" charset="0"/>
              </a:rPr>
              <a:pPr algn="l"/>
              <a:t>6</a:t>
            </a:fld>
            <a:r>
              <a:rPr lang="en-US" sz="1200" b="1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_  </a:t>
            </a:r>
            <a:r>
              <a:rPr lang="en-US" sz="1000">
                <a:solidFill>
                  <a:schemeClr val="bg1"/>
                </a:solidFill>
                <a:latin typeface="Rockwell" pitchFamily="18" charset="0"/>
              </a:rPr>
              <a:t>MIA – March 25th 2009 – 252015 / 536608 / 536181 / 536180 / 536178 / 519722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93" name="Picture 29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710363" y="5013325"/>
            <a:ext cx="2249487" cy="731838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71" name="Picture 7" descr="splash_fl"/>
          <p:cNvPicPr>
            <a:picLocks noChangeAspect="1" noChangeArrowheads="1"/>
          </p:cNvPicPr>
          <p:nvPr/>
        </p:nvPicPr>
        <p:blipFill>
          <a:blip r:embed="rId4" cstate="print"/>
          <a:srcRect l="64166" t="4619" r="15979" b="67285"/>
          <a:stretch>
            <a:fillRect/>
          </a:stretch>
        </p:blipFill>
        <p:spPr bwMode="auto">
          <a:xfrm>
            <a:off x="7993063" y="6092825"/>
            <a:ext cx="1116012" cy="690563"/>
          </a:xfrm>
          <a:prstGeom prst="rect">
            <a:avLst/>
          </a:prstGeom>
          <a:noFill/>
        </p:spPr>
      </p:pic>
      <p:pic>
        <p:nvPicPr>
          <p:cNvPr id="36872" name="Picture 8" descr="Image3"/>
          <p:cNvPicPr>
            <a:picLocks noChangeAspect="1" noChangeArrowheads="1"/>
          </p:cNvPicPr>
          <p:nvPr/>
        </p:nvPicPr>
        <p:blipFill>
          <a:blip r:embed="rId5" cstate="print"/>
          <a:srcRect l="1794" t="21133" r="5257" b="8763"/>
          <a:stretch>
            <a:fillRect/>
          </a:stretch>
        </p:blipFill>
        <p:spPr bwMode="auto">
          <a:xfrm>
            <a:off x="107950" y="188913"/>
            <a:ext cx="1150938" cy="215900"/>
          </a:xfrm>
          <a:prstGeom prst="rect">
            <a:avLst/>
          </a:prstGeom>
          <a:noFill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403350" y="476250"/>
            <a:ext cx="76660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1403350" y="76200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946525" y="5229225"/>
            <a:ext cx="444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Competition store layout</a:t>
            </a:r>
          </a:p>
        </p:txBody>
      </p:sp>
      <p:pic>
        <p:nvPicPr>
          <p:cNvPr id="36884" name="Picture 20" descr="foot-locker-gift-card_6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2142" t="12189" r="2142" b="19748"/>
          <a:stretch>
            <a:fillRect/>
          </a:stretch>
        </p:blipFill>
        <p:spPr bwMode="auto">
          <a:xfrm rot="-1609088">
            <a:off x="8389938" y="5343525"/>
            <a:ext cx="503237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85" name="Picture 21" descr="CIMG3611"/>
          <p:cNvPicPr>
            <a:picLocks noChangeAspect="1" noChangeArrowheads="1"/>
          </p:cNvPicPr>
          <p:nvPr/>
        </p:nvPicPr>
        <p:blipFill>
          <a:blip r:embed="rId7" cstate="print">
            <a:lum bright="18000" contrast="24000"/>
          </a:blip>
          <a:srcRect l="13628" r="4509"/>
          <a:stretch>
            <a:fillRect/>
          </a:stretch>
        </p:blipFill>
        <p:spPr bwMode="auto">
          <a:xfrm>
            <a:off x="7215188" y="2349500"/>
            <a:ext cx="1441450" cy="117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86" name="Picture 22" descr="CIMG3604"/>
          <p:cNvPicPr>
            <a:picLocks noChangeAspect="1" noChangeArrowheads="1"/>
          </p:cNvPicPr>
          <p:nvPr/>
        </p:nvPicPr>
        <p:blipFill>
          <a:blip r:embed="rId8" cstate="print">
            <a:lum bright="6000" contrast="18000"/>
          </a:blip>
          <a:srcRect/>
          <a:stretch>
            <a:fillRect/>
          </a:stretch>
        </p:blipFill>
        <p:spPr bwMode="auto">
          <a:xfrm>
            <a:off x="5632450" y="2924175"/>
            <a:ext cx="1250950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87" name="Picture 23" descr="CIMG3606"/>
          <p:cNvPicPr>
            <a:picLocks noChangeAspect="1" noChangeArrowheads="1"/>
          </p:cNvPicPr>
          <p:nvPr/>
        </p:nvPicPr>
        <p:blipFill>
          <a:blip r:embed="rId9" cstate="print">
            <a:lum bright="12000" contrast="18000"/>
          </a:blip>
          <a:srcRect/>
          <a:stretch>
            <a:fillRect/>
          </a:stretch>
        </p:blipFill>
        <p:spPr bwMode="auto">
          <a:xfrm>
            <a:off x="3614738" y="836613"/>
            <a:ext cx="2808287" cy="191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88" name="Picture 24" descr="CIMG3607"/>
          <p:cNvPicPr>
            <a:picLocks noChangeAspect="1" noChangeArrowheads="1"/>
          </p:cNvPicPr>
          <p:nvPr/>
        </p:nvPicPr>
        <p:blipFill>
          <a:blip r:embed="rId10" cstate="print">
            <a:lum bright="6000" contrast="18000"/>
          </a:blip>
          <a:srcRect/>
          <a:stretch>
            <a:fillRect/>
          </a:stretch>
        </p:blipFill>
        <p:spPr bwMode="auto">
          <a:xfrm>
            <a:off x="2598738" y="2924175"/>
            <a:ext cx="2817812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89" name="Picture 25" descr="CIMG3608"/>
          <p:cNvPicPr>
            <a:picLocks noChangeAspect="1" noChangeArrowheads="1"/>
          </p:cNvPicPr>
          <p:nvPr/>
        </p:nvPicPr>
        <p:blipFill>
          <a:blip r:embed="rId11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19113" y="836613"/>
            <a:ext cx="2879725" cy="191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90" name="Picture 26" descr="CIMG3609"/>
          <p:cNvPicPr>
            <a:picLocks noChangeAspect="1" noChangeArrowheads="1"/>
          </p:cNvPicPr>
          <p:nvPr/>
        </p:nvPicPr>
        <p:blipFill>
          <a:blip r:embed="rId12" cstate="print">
            <a:lum bright="18000" contrast="24000"/>
          </a:blip>
          <a:srcRect/>
          <a:stretch>
            <a:fillRect/>
          </a:stretch>
        </p:blipFill>
        <p:spPr bwMode="auto">
          <a:xfrm>
            <a:off x="519113" y="2924175"/>
            <a:ext cx="1862137" cy="279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91" name="Picture 27" descr="CIMG3610"/>
          <p:cNvPicPr>
            <a:picLocks noChangeAspect="1" noChangeArrowheads="1"/>
          </p:cNvPicPr>
          <p:nvPr/>
        </p:nvPicPr>
        <p:blipFill>
          <a:blip r:embed="rId1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6640513" y="836613"/>
            <a:ext cx="2016125" cy="12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403350" y="1905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ADDRESSING KEY ISSUES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0" y="6524625"/>
            <a:ext cx="910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fld id="{B19A3C92-EED8-46B4-B1FE-236FD1C73BA4}" type="slidenum">
              <a:rPr lang="en-US" sz="1200" b="1">
                <a:solidFill>
                  <a:schemeClr val="bg1"/>
                </a:solidFill>
                <a:latin typeface="Rockwell" pitchFamily="18" charset="0"/>
              </a:rPr>
              <a:pPr algn="l"/>
              <a:t>7</a:t>
            </a:fld>
            <a:r>
              <a:rPr lang="en-US" sz="1200" b="1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_  </a:t>
            </a:r>
            <a:r>
              <a:rPr lang="en-US" sz="1000">
                <a:solidFill>
                  <a:schemeClr val="bg1"/>
                </a:solidFill>
                <a:latin typeface="Rockwell" pitchFamily="18" charset="0"/>
              </a:rPr>
              <a:t>MIA – March 25th 2009 – 252015 / 536608 / 536181 / 536180 / 536178 / 519722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7" name="Picture 47" descr="img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290638"/>
            <a:ext cx="8569325" cy="4408487"/>
          </a:xfrm>
          <a:prstGeom prst="rect">
            <a:avLst/>
          </a:prstGeom>
          <a:noFill/>
        </p:spPr>
      </p:pic>
      <p:pic>
        <p:nvPicPr>
          <p:cNvPr id="41003" name="Picture 43" descr="1"/>
          <p:cNvPicPr>
            <a:picLocks noChangeAspect="1" noChangeArrowheads="1"/>
          </p:cNvPicPr>
          <p:nvPr/>
        </p:nvPicPr>
        <p:blipFill>
          <a:blip r:embed="rId4" cstate="print">
            <a:lum bright="-6000" contrast="-6000"/>
          </a:blip>
          <a:srcRect/>
          <a:stretch>
            <a:fillRect/>
          </a:stretch>
        </p:blipFill>
        <p:spPr bwMode="auto">
          <a:xfrm>
            <a:off x="161925" y="752475"/>
            <a:ext cx="2249488" cy="731838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7" descr="splash_fl"/>
          <p:cNvPicPr>
            <a:picLocks noChangeAspect="1" noChangeArrowheads="1"/>
          </p:cNvPicPr>
          <p:nvPr/>
        </p:nvPicPr>
        <p:blipFill>
          <a:blip r:embed="rId5" cstate="print"/>
          <a:srcRect l="64166" t="4619" r="15979" b="67285"/>
          <a:stretch>
            <a:fillRect/>
          </a:stretch>
        </p:blipFill>
        <p:spPr bwMode="auto">
          <a:xfrm>
            <a:off x="7993063" y="6092825"/>
            <a:ext cx="1116012" cy="690563"/>
          </a:xfrm>
          <a:prstGeom prst="rect">
            <a:avLst/>
          </a:prstGeom>
          <a:noFill/>
        </p:spPr>
      </p:pic>
      <p:pic>
        <p:nvPicPr>
          <p:cNvPr id="40968" name="Picture 8" descr="Image3"/>
          <p:cNvPicPr>
            <a:picLocks noChangeAspect="1" noChangeArrowheads="1"/>
          </p:cNvPicPr>
          <p:nvPr/>
        </p:nvPicPr>
        <p:blipFill>
          <a:blip r:embed="rId6" cstate="print"/>
          <a:srcRect l="1794" t="21133" r="5257" b="8763"/>
          <a:stretch>
            <a:fillRect/>
          </a:stretch>
        </p:blipFill>
        <p:spPr bwMode="auto">
          <a:xfrm>
            <a:off x="107950" y="188913"/>
            <a:ext cx="1150938" cy="215900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403350" y="476250"/>
            <a:ext cx="76660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1403350" y="76200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61975" y="836613"/>
            <a:ext cx="444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Challenges</a:t>
            </a:r>
          </a:p>
        </p:txBody>
      </p:sp>
      <p:pic>
        <p:nvPicPr>
          <p:cNvPr id="40976" name="Picture 16" descr="foot-locker-gift-card_6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2142" t="12189" r="2142" b="19748"/>
          <a:stretch>
            <a:fillRect/>
          </a:stretch>
        </p:blipFill>
        <p:spPr bwMode="auto">
          <a:xfrm rot="-1609088">
            <a:off x="198438" y="950913"/>
            <a:ext cx="503237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252413" y="1628775"/>
            <a:ext cx="5256212" cy="1152525"/>
          </a:xfrm>
          <a:prstGeom prst="rect">
            <a:avLst/>
          </a:prstGeom>
          <a:solidFill>
            <a:srgbClr val="333333">
              <a:alpha val="10001"/>
            </a:srgb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en-US" sz="1600">
              <a:latin typeface="Rockwell" pitchFamily="18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323850" y="1701800"/>
            <a:ext cx="453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Expanding target segment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252413" y="2052638"/>
            <a:ext cx="51117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30000"/>
              </a:lnSpc>
              <a:buFontTx/>
              <a:buBlip>
                <a:blip r:embed="rId8"/>
              </a:buBlip>
            </a:pPr>
            <a:r>
              <a:rPr lang="en-US" sz="1200" b="1">
                <a:latin typeface="Rockwell" pitchFamily="18" charset="0"/>
              </a:rPr>
              <a:t> 	Address “women” in terms of in store merchandising</a:t>
            </a:r>
          </a:p>
          <a:p>
            <a:pPr lvl="1" algn="l">
              <a:lnSpc>
                <a:spcPct val="130000"/>
              </a:lnSpc>
              <a:buFontTx/>
              <a:buBlip>
                <a:blip r:embed="rId8"/>
              </a:buBlip>
            </a:pPr>
            <a:r>
              <a:rPr lang="en-US" sz="1200" b="1">
                <a:latin typeface="Rockwell" pitchFamily="18" charset="0"/>
              </a:rPr>
              <a:t> 	Consider 25-35 target (Foot Locker generation)</a:t>
            </a: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1908175" y="2925763"/>
            <a:ext cx="6551613" cy="1503362"/>
          </a:xfrm>
          <a:prstGeom prst="rect">
            <a:avLst/>
          </a:prstGeom>
          <a:solidFill>
            <a:srgbClr val="333333">
              <a:alpha val="10001"/>
            </a:srgb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en-US" sz="1600">
              <a:latin typeface="Rockwell" pitchFamily="18" charset="0"/>
            </a:endParaRP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1979613" y="2998788"/>
            <a:ext cx="453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Strengthening market position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908175" y="3349625"/>
            <a:ext cx="64801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30000"/>
              </a:lnSpc>
              <a:buFontTx/>
              <a:buBlip>
                <a:blip r:embed="rId8"/>
              </a:buBlip>
            </a:pPr>
            <a:r>
              <a:rPr lang="en-US" sz="1200" b="1">
                <a:latin typeface="Rockwell" pitchFamily="18" charset="0"/>
              </a:rPr>
              <a:t> 	</a:t>
            </a:r>
            <a:r>
              <a:rPr lang="en-US" sz="1400" b="1">
                <a:latin typeface="Rockwell" pitchFamily="18" charset="0"/>
              </a:rPr>
              <a:t>Functional</a:t>
            </a:r>
            <a:r>
              <a:rPr lang="en-US" sz="1200" b="1">
                <a:latin typeface="Rockwell" pitchFamily="18" charset="0"/>
              </a:rPr>
              <a:t>: highlight shoes exclusivity</a:t>
            </a:r>
          </a:p>
          <a:p>
            <a:pPr lvl="1" algn="l">
              <a:lnSpc>
                <a:spcPct val="130000"/>
              </a:lnSpc>
              <a:buFontTx/>
              <a:buBlip>
                <a:blip r:embed="rId8"/>
              </a:buBlip>
            </a:pPr>
            <a:r>
              <a:rPr lang="en-US" sz="1200" b="1">
                <a:latin typeface="Rockwell" pitchFamily="18" charset="0"/>
              </a:rPr>
              <a:t> 	</a:t>
            </a:r>
            <a:r>
              <a:rPr lang="en-US" sz="1400" b="1">
                <a:latin typeface="Rockwell" pitchFamily="18" charset="0"/>
              </a:rPr>
              <a:t>Symbolic</a:t>
            </a:r>
            <a:r>
              <a:rPr lang="en-US" sz="1200" b="1">
                <a:latin typeface="Rockwell" pitchFamily="18" charset="0"/>
              </a:rPr>
              <a:t>: assess affective fulfillment</a:t>
            </a:r>
          </a:p>
          <a:p>
            <a:pPr lvl="1" algn="l">
              <a:lnSpc>
                <a:spcPct val="130000"/>
              </a:lnSpc>
              <a:buFontTx/>
              <a:buBlip>
                <a:blip r:embed="rId8"/>
              </a:buBlip>
            </a:pPr>
            <a:r>
              <a:rPr lang="en-US" sz="1200" b="1">
                <a:latin typeface="Rockwell" pitchFamily="18" charset="0"/>
              </a:rPr>
              <a:t> 	</a:t>
            </a:r>
            <a:r>
              <a:rPr lang="en-US" sz="1400" b="1">
                <a:latin typeface="Rockwell" pitchFamily="18" charset="0"/>
              </a:rPr>
              <a:t>Experiential</a:t>
            </a:r>
            <a:r>
              <a:rPr lang="en-US" sz="1200" b="1">
                <a:latin typeface="Rockwell" pitchFamily="18" charset="0"/>
              </a:rPr>
              <a:t>: develop &amp; improve sensitive and cognitive stimulation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252413" y="4581525"/>
            <a:ext cx="6551612" cy="1152525"/>
          </a:xfrm>
          <a:prstGeom prst="rect">
            <a:avLst/>
          </a:prstGeom>
          <a:solidFill>
            <a:srgbClr val="333333">
              <a:alpha val="10001"/>
            </a:srgb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en-US" sz="1600">
              <a:latin typeface="Rockwell" pitchFamily="18" charset="0"/>
            </a:endParaRP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323850" y="4654550"/>
            <a:ext cx="453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Boosting competitiveness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252413" y="5005388"/>
            <a:ext cx="648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30000"/>
              </a:lnSpc>
              <a:buFontTx/>
              <a:buBlip>
                <a:blip r:embed="rId8"/>
              </a:buBlip>
            </a:pPr>
            <a:r>
              <a:rPr lang="en-US" sz="1200" b="1">
                <a:latin typeface="Rockwell" pitchFamily="18" charset="0"/>
              </a:rPr>
              <a:t> 	Improve in-store visibility product highlights</a:t>
            </a:r>
          </a:p>
          <a:p>
            <a:pPr lvl="1" algn="l">
              <a:lnSpc>
                <a:spcPct val="130000"/>
              </a:lnSpc>
              <a:buFontTx/>
              <a:buBlip>
                <a:blip r:embed="rId8"/>
              </a:buBlip>
            </a:pPr>
            <a:r>
              <a:rPr lang="en-US" sz="1200" b="1">
                <a:latin typeface="Rockwell" pitchFamily="18" charset="0"/>
              </a:rPr>
              <a:t> 	</a:t>
            </a:r>
            <a:r>
              <a:rPr lang="en-US" sz="1600" b="1">
                <a:solidFill>
                  <a:srgbClr val="FF0000"/>
                </a:solidFill>
                <a:latin typeface="Rockwell" pitchFamily="18" charset="0"/>
              </a:rPr>
              <a:t>Be cooler</a:t>
            </a:r>
            <a:r>
              <a:rPr lang="en-US" sz="1200" b="1">
                <a:latin typeface="Rockwell" pitchFamily="18" charset="0"/>
              </a:rPr>
              <a:t>, master technology</a:t>
            </a:r>
          </a:p>
        </p:txBody>
      </p:sp>
      <p:sp>
        <p:nvSpPr>
          <p:cNvPr id="40997" name="WordArt 37"/>
          <p:cNvSpPr>
            <a:spLocks noChangeArrowheads="1" noChangeShapeType="1" noTextEdit="1"/>
          </p:cNvSpPr>
          <p:nvPr/>
        </p:nvSpPr>
        <p:spPr bwMode="auto">
          <a:xfrm>
            <a:off x="5724525" y="2008188"/>
            <a:ext cx="14001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Rockwell"/>
              </a:rPr>
              <a:t>In-store</a:t>
            </a:r>
          </a:p>
          <a:p>
            <a:pPr algn="l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Rockwell"/>
              </a:rPr>
              <a:t>communication</a:t>
            </a:r>
          </a:p>
        </p:txBody>
      </p:sp>
      <p:sp>
        <p:nvSpPr>
          <p:cNvPr id="40999" name="WordArt 39"/>
          <p:cNvSpPr>
            <a:spLocks noChangeArrowheads="1" noChangeShapeType="1" noTextEdit="1"/>
          </p:cNvSpPr>
          <p:nvPr/>
        </p:nvSpPr>
        <p:spPr bwMode="auto">
          <a:xfrm>
            <a:off x="6981825" y="5116513"/>
            <a:ext cx="10858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Rockwell"/>
              </a:rPr>
              <a:t>Technology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314325" y="3429000"/>
            <a:ext cx="13811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Rockwell"/>
              </a:rPr>
              <a:t>In-Store </a:t>
            </a:r>
          </a:p>
          <a:p>
            <a:pPr algn="r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Rockwell"/>
              </a:rPr>
              <a:t>merchandising</a:t>
            </a: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1403350" y="19050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ADDRESSING KEY ISSUES</a:t>
            </a:r>
          </a:p>
        </p:txBody>
      </p:sp>
      <p:pic>
        <p:nvPicPr>
          <p:cNvPr id="41004" name="Picture 44" descr="img0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768350"/>
            <a:ext cx="2733675" cy="1406525"/>
          </a:xfrm>
          <a:prstGeom prst="rect">
            <a:avLst/>
          </a:prstGeom>
          <a:noFill/>
        </p:spPr>
      </p:pic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0" y="6524625"/>
            <a:ext cx="910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fld id="{76C796D6-0A3D-4BEA-B106-010E06000659}" type="slidenum">
              <a:rPr lang="en-US" sz="1200" b="1">
                <a:solidFill>
                  <a:schemeClr val="bg1"/>
                </a:solidFill>
                <a:latin typeface="Rockwell" pitchFamily="18" charset="0"/>
              </a:rPr>
              <a:pPr algn="l"/>
              <a:t>8</a:t>
            </a:fld>
            <a:r>
              <a:rPr lang="en-US" sz="1200" b="1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_  </a:t>
            </a:r>
            <a:r>
              <a:rPr lang="en-US" sz="1000">
                <a:solidFill>
                  <a:schemeClr val="bg1"/>
                </a:solidFill>
                <a:latin typeface="Rockwell" pitchFamily="18" charset="0"/>
              </a:rPr>
              <a:t>MIA – March 25th 2009 – 252015 / 536608 / 536181 / 536180 / 536178 / 519722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10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4100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decel="100000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1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6" grpId="0" animBg="1"/>
      <p:bldP spid="40987" grpId="0"/>
      <p:bldP spid="40988" grpId="0"/>
      <p:bldP spid="40990" grpId="0" animBg="1"/>
      <p:bldP spid="40991" grpId="0"/>
      <p:bldP spid="40992" grpId="0"/>
      <p:bldP spid="40994" grpId="0" animBg="1"/>
      <p:bldP spid="40995" grpId="0"/>
      <p:bldP spid="40996" grpId="0"/>
      <p:bldP spid="40997" grpId="0" animBg="1"/>
      <p:bldP spid="40999" grpId="0" animBg="1"/>
      <p:bldP spid="410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F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AFF"/>
              </a:clrFrom>
              <a:clrTo>
                <a:srgbClr val="F4FAFF">
                  <a:alpha val="0"/>
                </a:srgbClr>
              </a:clrTo>
            </a:clrChange>
            <a:lum bright="36000" contrast="-54000"/>
          </a:blip>
          <a:srcRect b="19370"/>
          <a:stretch>
            <a:fillRect/>
          </a:stretch>
        </p:blipFill>
        <p:spPr bwMode="auto">
          <a:xfrm>
            <a:off x="395288" y="2800350"/>
            <a:ext cx="4176712" cy="2533650"/>
          </a:xfrm>
          <a:prstGeom prst="rect">
            <a:avLst/>
          </a:prstGeom>
          <a:noFill/>
        </p:spPr>
      </p:pic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5445125"/>
            <a:ext cx="9144000" cy="1412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0"/>
            <a:ext cx="9144000" cy="9588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3457575" y="6524625"/>
            <a:ext cx="565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Rockwell" pitchFamily="18" charset="0"/>
              </a:rPr>
              <a:t>MIA – March 25th 2009</a:t>
            </a:r>
          </a:p>
        </p:txBody>
      </p:sp>
      <p:pic>
        <p:nvPicPr>
          <p:cNvPr id="73755" name="Picture 27" descr="Image3"/>
          <p:cNvPicPr>
            <a:picLocks noChangeAspect="1" noChangeArrowheads="1"/>
          </p:cNvPicPr>
          <p:nvPr/>
        </p:nvPicPr>
        <p:blipFill>
          <a:blip r:embed="rId4" cstate="print"/>
          <a:srcRect l="2362" t="10313" r="2362" b="8296"/>
          <a:stretch>
            <a:fillRect/>
          </a:stretch>
        </p:blipFill>
        <p:spPr bwMode="auto">
          <a:xfrm>
            <a:off x="107950" y="44450"/>
            <a:ext cx="2881313" cy="576263"/>
          </a:xfrm>
          <a:prstGeom prst="rect">
            <a:avLst/>
          </a:prstGeom>
          <a:noFill/>
          <a:effectLst/>
        </p:spPr>
      </p:pic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758" name="Picture 30" descr="splash_fl"/>
          <p:cNvPicPr>
            <a:picLocks noChangeAspect="1" noChangeArrowheads="1"/>
          </p:cNvPicPr>
          <p:nvPr/>
        </p:nvPicPr>
        <p:blipFill>
          <a:blip r:embed="rId5" cstate="print"/>
          <a:srcRect l="64166" t="4619" r="15979" b="67285"/>
          <a:stretch>
            <a:fillRect/>
          </a:stretch>
        </p:blipFill>
        <p:spPr bwMode="auto">
          <a:xfrm>
            <a:off x="7524750" y="5478463"/>
            <a:ext cx="1295400" cy="801687"/>
          </a:xfrm>
          <a:prstGeom prst="rect">
            <a:avLst/>
          </a:prstGeom>
          <a:noFill/>
        </p:spPr>
      </p:pic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225425" y="4479925"/>
            <a:ext cx="49672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l-NL" sz="2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Mandy Nap 		252015</a:t>
            </a:r>
          </a:p>
          <a:p>
            <a:pPr algn="l"/>
            <a:r>
              <a:rPr lang="nl-NL" sz="2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Xiao Xiao 		536608</a:t>
            </a:r>
          </a:p>
          <a:p>
            <a:pPr algn="l"/>
            <a:r>
              <a:rPr lang="nl-NL" sz="2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Sabrina Haarmann	536181</a:t>
            </a:r>
          </a:p>
          <a:p>
            <a:pPr algn="l"/>
            <a:r>
              <a:rPr lang="nl-NL" sz="2000">
                <a:solidFill>
                  <a:schemeClr val="bg1"/>
                </a:solidFill>
                <a:latin typeface="Rockwell" pitchFamily="18" charset="0"/>
              </a:rPr>
              <a:t>Sina Yasinovska	536180</a:t>
            </a:r>
          </a:p>
          <a:p>
            <a:pPr algn="l"/>
            <a:r>
              <a:rPr lang="nl-NL" sz="2000">
                <a:solidFill>
                  <a:schemeClr val="bg1"/>
                </a:solidFill>
                <a:latin typeface="Rockwell" pitchFamily="18" charset="0"/>
              </a:rPr>
              <a:t>Jessica Wegener	536178</a:t>
            </a:r>
          </a:p>
          <a:p>
            <a:pPr algn="l"/>
            <a:r>
              <a:rPr lang="nl-NL" sz="2000">
                <a:solidFill>
                  <a:schemeClr val="bg1"/>
                </a:solidFill>
                <a:latin typeface="Rockwell" pitchFamily="18" charset="0"/>
              </a:rPr>
              <a:t>Clio Beraldin		519722</a:t>
            </a:r>
            <a:endParaRPr lang="fr-FR" sz="200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523875" y="1196975"/>
            <a:ext cx="81518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Thank you </a:t>
            </a:r>
          </a:p>
          <a:p>
            <a:pPr algn="l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for your attention</a:t>
            </a: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  <a:p>
            <a:pPr algn="r"/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We hope you enjoyed !</a:t>
            </a:r>
          </a:p>
          <a:p>
            <a:pPr algn="r"/>
            <a:endParaRPr lang="en-US" sz="400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  <a:p>
            <a:pPr algn="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Questions</a:t>
            </a:r>
          </a:p>
          <a:p>
            <a:pPr algn="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are welcomed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0" grpId="0"/>
      <p:bldP spid="73753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7602</TotalTime>
  <Words>335</Words>
  <Application>Microsoft Office PowerPoint</Application>
  <PresentationFormat>Affichage à l'écran (4:3)</PresentationFormat>
  <Paragraphs>101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Rockwell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CLIO BERALDIN</dc:creator>
  <cp:lastModifiedBy>CLIO BERALDIN</cp:lastModifiedBy>
  <cp:revision>86</cp:revision>
  <dcterms:created xsi:type="dcterms:W3CDTF">2009-03-10T16:14:02Z</dcterms:created>
  <dcterms:modified xsi:type="dcterms:W3CDTF">2013-11-21T15:03:54Z</dcterms:modified>
</cp:coreProperties>
</file>