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4" r:id="rId2"/>
    <p:sldMasterId id="2147483649" r:id="rId3"/>
  </p:sldMasterIdLst>
  <p:notesMasterIdLst>
    <p:notesMasterId r:id="rId12"/>
  </p:notesMasterIdLst>
  <p:sldIdLst>
    <p:sldId id="262" r:id="rId4"/>
    <p:sldId id="278" r:id="rId5"/>
    <p:sldId id="263" r:id="rId6"/>
    <p:sldId id="264" r:id="rId7"/>
    <p:sldId id="266" r:id="rId8"/>
    <p:sldId id="267" r:id="rId9"/>
    <p:sldId id="258" r:id="rId10"/>
    <p:sldId id="27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CC"/>
    <a:srgbClr val="99FF33"/>
    <a:srgbClr val="00FFFF"/>
    <a:srgbClr val="CC00CC"/>
    <a:srgbClr val="3366FF"/>
    <a:srgbClr val="00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24" autoAdjust="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664C49-D823-47E0-A9BC-D2D11762AA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29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25F69-9F16-40F2-885D-F1FFA7A87C9C}" type="slidenum">
              <a:rPr lang="fr-FR"/>
              <a:pPr/>
              <a:t>1</a:t>
            </a:fld>
            <a:endParaRPr 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 at Ardoer, THE Dutch camping experience. </a:t>
            </a:r>
          </a:p>
          <a:p>
            <a:r>
              <a:rPr lang="en-US"/>
              <a:t>Today, MAX’s J.C. is proud to present you its proposal to reach the ambitious increase of 100% in the 16-35 target group.</a:t>
            </a:r>
          </a:p>
          <a:p>
            <a:r>
              <a:rPr lang="en-US" b="1"/>
              <a:t>Our agenda for today …</a:t>
            </a:r>
          </a:p>
        </p:txBody>
      </p:sp>
    </p:spTree>
    <p:extLst>
      <p:ext uri="{BB962C8B-B14F-4D97-AF65-F5344CB8AC3E}">
        <p14:creationId xmlns:p14="http://schemas.microsoft.com/office/powerpoint/2010/main" val="174368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2835E-A2D7-4772-8E9D-D0266DCCD35F}" type="slidenum">
              <a:rPr lang="fr-FR"/>
              <a:pPr/>
              <a:t>2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9B01C-19DB-40C0-8804-B1C0FCAC3E8F}" type="slidenum">
              <a:rPr lang="fr-FR"/>
              <a:pPr/>
              <a:t>3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We’ll start with a rapid overview of the current situation which will lead us to the key aspects to consider in order to reach Ardoer’s goal</a:t>
            </a:r>
          </a:p>
          <a:p>
            <a:r>
              <a:rPr lang="en-US"/>
              <a:t>Then, you be introduced to 3 different alternatives of the new Ardoer concept.</a:t>
            </a:r>
          </a:p>
          <a:p>
            <a:r>
              <a:rPr lang="en-US" b="1"/>
              <a:t>Let’s start by drawing a brief strategic profile and analyzing it more in debts. (NEXT SLIDE)</a:t>
            </a:r>
          </a:p>
        </p:txBody>
      </p:sp>
    </p:spTree>
    <p:extLst>
      <p:ext uri="{BB962C8B-B14F-4D97-AF65-F5344CB8AC3E}">
        <p14:creationId xmlns:p14="http://schemas.microsoft.com/office/powerpoint/2010/main" val="1782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F5977-71D1-49C2-B265-F972573F2E14}" type="slidenum">
              <a:rPr lang="fr-FR"/>
              <a:pPr/>
              <a:t>4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/>
              <a:t>Ardoer unifies its brand image around strong values: quality, hospitality, passion.</a:t>
            </a:r>
          </a:p>
          <a:p>
            <a:r>
              <a:rPr lang="en-US" sz="1000"/>
              <a:t>That’s one of the main reason why the Ardoer camping sites have been successful until now: camping experience at Ardoer is great and customers come back. </a:t>
            </a:r>
          </a:p>
          <a:p>
            <a:r>
              <a:rPr lang="en-US" sz="1000"/>
              <a:t>But looking at the purchasing process, it seems that Ardoer does not currently offer neither pre-purchase nor purchase experience that could stimulate 16-35 target especially the online platform. </a:t>
            </a:r>
          </a:p>
          <a:p>
            <a:r>
              <a:rPr lang="en-US" sz="1000"/>
              <a:t>It is the main distribution channel and its traffic increase belongs to our objectives, but a problem appears: obviously, Ardoer dedicated its online platform to attracting families with kids: Strict and administrative design to attract the buyers (parents), interactive separate domain for the purchase stimulator (children) and separate domain focused on retired people. </a:t>
            </a:r>
          </a:p>
          <a:p>
            <a:r>
              <a:rPr lang="en-US" sz="1000" b="1"/>
              <a:t>About the market Ardoer is operating in</a:t>
            </a:r>
            <a:r>
              <a:rPr lang="en-US" sz="1000"/>
              <a:t>, </a:t>
            </a:r>
            <a:r>
              <a:rPr lang="en-US" sz="1000" b="1"/>
              <a:t>(CLIC) </a:t>
            </a:r>
          </a:p>
          <a:p>
            <a:r>
              <a:rPr lang="en-US" sz="1000"/>
              <a:t>The strategy is mainly focused on the Netherlands … still 20% of the customers come from close German neighborhoods. </a:t>
            </a:r>
          </a:p>
          <a:p>
            <a:r>
              <a:rPr lang="en-US" sz="1000"/>
              <a:t>We can identify 4 main target groups based on geographical, offer type, age / social profile and experience segmentation. However (based on the website and observed promotional offers); Ardoer only proposes 2 levels of segmentation, families (focused especially on kids) and retired people.</a:t>
            </a:r>
          </a:p>
          <a:p>
            <a:r>
              <a:rPr lang="en-US" sz="1000" b="1"/>
              <a:t>Let’s now look at the competition. (CLIC)</a:t>
            </a:r>
          </a:p>
          <a:p>
            <a:r>
              <a:rPr lang="en-US" sz="1000"/>
              <a:t>Sabrina?</a:t>
            </a:r>
          </a:p>
          <a:p>
            <a:r>
              <a:rPr lang="en-US" sz="1000" b="1"/>
              <a:t>All those observations led us to a more precise definition of Ardoer positioning. (NEXT PAGE)</a:t>
            </a:r>
          </a:p>
          <a:p>
            <a:endParaRPr lang="en-US" sz="1000" b="1"/>
          </a:p>
          <a:p>
            <a:endParaRPr lang="en-US" sz="1000" b="1"/>
          </a:p>
          <a:p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137063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3CEC1-DFEF-49EE-B1BC-2628A78899D0}" type="slidenum">
              <a:rPr lang="fr-FR"/>
              <a:pPr/>
              <a:t>5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a brief summarize of the marketing MIX, we could identify the main S/W/O/T of Ardoer and use it as a starting point for further developing the concept.</a:t>
            </a:r>
          </a:p>
          <a:p>
            <a:r>
              <a:rPr lang="en-US" b="1"/>
              <a:t>As a result, (CLIC)</a:t>
            </a:r>
            <a:r>
              <a:rPr lang="en-US"/>
              <a:t> </a:t>
            </a:r>
          </a:p>
          <a:p>
            <a:r>
              <a:rPr lang="en-US"/>
              <a:t>Ardoer can be described as an “almost in the middle company”, due to the gap between existing offer and perceived image: </a:t>
            </a:r>
          </a:p>
          <a:p>
            <a:r>
              <a:rPr lang="en-US"/>
              <a:t>on the one hand Ardoer has the ability to provide the 26-35 target group with attractive offers matching their needs, </a:t>
            </a:r>
          </a:p>
          <a:p>
            <a:r>
              <a:rPr lang="en-US"/>
              <a:t>on the other hand, the image ‘spread especially through the website) is only focused on families, relaxing &amp; comfort and quality time together.</a:t>
            </a:r>
          </a:p>
          <a:p>
            <a:r>
              <a:rPr lang="en-US" b="1"/>
              <a:t>Therefore, without leaving the family and retired people target groups, (CLIC)</a:t>
            </a:r>
            <a:r>
              <a:rPr lang="en-US"/>
              <a:t> </a:t>
            </a:r>
          </a:p>
          <a:p>
            <a:r>
              <a:rPr lang="en-US"/>
              <a:t>we would strongly advise Ardoer to investigate a repositioning toward a more “wild image”, and find the right balance to keep satisfying its main target groups. </a:t>
            </a:r>
          </a:p>
          <a:p>
            <a:r>
              <a:rPr lang="en-US" b="1"/>
              <a:t>After the short analysis, let’s have a look at the objectives we want to reach. (NEXT PAGE)</a:t>
            </a:r>
          </a:p>
        </p:txBody>
      </p:sp>
    </p:spTree>
    <p:extLst>
      <p:ext uri="{BB962C8B-B14F-4D97-AF65-F5344CB8AC3E}">
        <p14:creationId xmlns:p14="http://schemas.microsoft.com/office/powerpoint/2010/main" val="108185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E4028-AEE5-4547-A16C-3CA8B4502FF3}" type="slidenum">
              <a:rPr lang="fr-FR"/>
              <a:pPr/>
              <a:t>6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16-35 segment currently represents 5% of Ardoer’s customers. </a:t>
            </a:r>
          </a:p>
          <a:p>
            <a:r>
              <a:rPr lang="en-US"/>
              <a:t>We want to meet 10% of that population by the end of the 2010 season.</a:t>
            </a:r>
          </a:p>
          <a:p>
            <a:r>
              <a:rPr lang="en-US"/>
              <a:t>From a qualitative point of view, we pointed out that it is essential to change the brand image perception. </a:t>
            </a:r>
          </a:p>
          <a:p>
            <a:r>
              <a:rPr lang="en-US"/>
              <a:t>This step can not be put apart from radical changes in the website and the current brand image.</a:t>
            </a:r>
          </a:p>
          <a:p>
            <a:r>
              <a:rPr lang="en-US"/>
              <a:t>Key issues that we will have to face will be </a:t>
            </a:r>
          </a:p>
          <a:p>
            <a:r>
              <a:rPr lang="en-US"/>
              <a:t>first, Which segmentation approach would best stimulate 16-35 target? How effectively promoting the brand?</a:t>
            </a:r>
          </a:p>
          <a:p>
            <a:r>
              <a:rPr lang="en-US"/>
              <a:t>Then, How to implement 16-35 concept with it being to the detriment of the current target groups?</a:t>
            </a:r>
          </a:p>
          <a:p>
            <a:r>
              <a:rPr lang="en-US"/>
              <a:t>And finally, also from a financial point of view, to which extent should implement those changes?</a:t>
            </a:r>
          </a:p>
          <a:p>
            <a:r>
              <a:rPr lang="en-US"/>
              <a:t>How to do that ?</a:t>
            </a:r>
            <a:r>
              <a:rPr lang="en-US" b="1"/>
              <a:t> </a:t>
            </a:r>
          </a:p>
          <a:p>
            <a:r>
              <a:rPr lang="en-US" b="1"/>
              <a:t>(HOUSTON …) (NEXT PAGE)</a:t>
            </a:r>
          </a:p>
          <a:p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7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A3651-4981-4DA4-870C-9540DE1545F6}" type="slidenum">
              <a:rPr lang="fr-FR"/>
              <a:pPr/>
              <a:t>7</a:t>
            </a:fld>
            <a:endParaRPr lang="fr-F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700"/>
              <a:t>Attract target segment =&gt; segmentation first level focuses on holiday type – sub segmentation will then be applied for each target group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700"/>
              <a:t>Update the image thanks to a lifted logo which will express better Ardoer repositioning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700"/>
              <a:t> … And therefore adapt the strategic direction .. From camping sites with heart to camping sites that move your heart !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In order to achieve those goals, we proposed 3 concepts based on different segmentation approaches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The Yin Yang concept, the 7/5 concept and the 4D’s concept.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We will introduce them to you (CLIC)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through a concept draft of the respective corresponding online platforms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But first, let’s have a look at the general online promotional approach to adopt.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There are many ways to advertise online and Ardoer is using its online opportunities well. How it can be further developed.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Search engine optimization is 1 mean, and Ardoer should both provide enough content and in/out links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to be correctly referenced online.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Affiliation is another way to earn money through your website, and Ardoer should focus on Dutch affiliation networks specialized in outdoor tourism.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Last but not least, (CLIC)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traffic analysis provides the company with extremely valuable information.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A regular monitoring of your website performance and relative reaction are key factors of success for boosting online sales.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And what about the general promotional plan?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First the offline plan.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It includes attending targeted trade fairs, both NL and DT … which as we estimated could bring up 1/5 of our quantitative objecives.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Then, print media communication support.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Here, we advise to focus on media that correspond to our target 16-35, still keeping a general approach. Roughly, a complete implementation of the plan could reach up ¼ of the objective.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Broadcast media tend to be quite ineffective considering the investment.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However, the current strategy of Ardoer should be maintained (local radio ads)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Finally other communication supports, (CLIC)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such as bus ads, or target ads on caravan on rent could be highly effective.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Cinema, because they can our target directly, should one the main focus as well.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All in all,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Offline advertising could bring up to 1/3 of the customers we target.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Let’s now have a brief look at online advertising in the general approach.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4 main support of advertisement (in addition to the ones mentioned previously) are available. 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The website it self, to propose special deals …. Search engine optimization with linking concept …. Blogging = look for camping related NL and DT blogs … and Networking !!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All in all (CLIC)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/>
              <a:t>Off line advertisement could bring up to 50% of the customers we want to attract; It is not only effective but also enable costs saving, especially in the current context.</a:t>
            </a:r>
          </a:p>
          <a:p>
            <a:pPr marL="228600" indent="-228600">
              <a:lnSpc>
                <a:spcPct val="80000"/>
              </a:lnSpc>
            </a:pPr>
            <a:r>
              <a:rPr lang="en-US" sz="700" b="1"/>
              <a:t>Let us now finally have look into the concepts’ details starting with the Yin Yang concept. (NEXT PAGE)</a:t>
            </a:r>
          </a:p>
          <a:p>
            <a:pPr marL="228600" indent="-228600">
              <a:lnSpc>
                <a:spcPct val="80000"/>
              </a:lnSpc>
            </a:pPr>
            <a:endParaRPr lang="en-US" sz="700" b="1"/>
          </a:p>
          <a:p>
            <a:pPr marL="228600" indent="-228600">
              <a:lnSpc>
                <a:spcPct val="80000"/>
              </a:lnSpc>
            </a:pPr>
            <a:endParaRPr lang="en-US" sz="700"/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92719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975FD-5CC4-4E30-8259-64EBEE80A617}" type="slidenum">
              <a:rPr lang="fr-FR"/>
              <a:pPr/>
              <a:t>8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green_nature_bg_transp"/>
          <p:cNvPicPr>
            <a:picLocks noChangeAspect="1" noChangeArrowheads="1"/>
          </p:cNvPicPr>
          <p:nvPr userDrawn="1"/>
        </p:nvPicPr>
        <p:blipFill>
          <a:blip r:embed="rId13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24583" name="Picture 7" descr="e"/>
          <p:cNvPicPr>
            <a:picLocks noChangeAspect="1" noChangeArrowheads="1"/>
          </p:cNvPicPr>
          <p:nvPr userDrawn="1"/>
        </p:nvPicPr>
        <p:blipFill>
          <a:blip r:embed="rId14" cstate="print">
            <a:lum bright="36000" contrast="-54000"/>
          </a:blip>
          <a:srcRect/>
          <a:stretch>
            <a:fillRect/>
          </a:stretch>
        </p:blipFill>
        <p:spPr bwMode="auto">
          <a:xfrm>
            <a:off x="1763713" y="0"/>
            <a:ext cx="7380287" cy="6858000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 userDrawn="1"/>
        </p:nvSpPr>
        <p:spPr bwMode="auto">
          <a:xfrm>
            <a:off x="0" y="0"/>
            <a:ext cx="190817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 userDrawn="1"/>
        </p:nvSpPr>
        <p:spPr bwMode="auto">
          <a:xfrm rot="2708155">
            <a:off x="1581151" y="731837"/>
            <a:ext cx="2254250" cy="2320925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 userDrawn="1"/>
        </p:nvSpPr>
        <p:spPr bwMode="auto">
          <a:xfrm>
            <a:off x="1588" y="0"/>
            <a:ext cx="1919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588" name="Picture 12" descr="Image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 userDrawn="1"/>
        </p:nvSpPr>
        <p:spPr bwMode="auto">
          <a:xfrm>
            <a:off x="5292725" y="5254625"/>
            <a:ext cx="37433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latin typeface="Calibri" pitchFamily="34" charset="0"/>
              </a:rPr>
              <a:t>Mandy Nap	252015</a:t>
            </a:r>
          </a:p>
          <a:p>
            <a:pPr algn="r"/>
            <a:r>
              <a:rPr lang="en-US" sz="1600" b="1">
                <a:latin typeface="Calibri" pitchFamily="34" charset="0"/>
              </a:rPr>
              <a:t>Xiao Xiao	 	536608</a:t>
            </a:r>
          </a:p>
          <a:p>
            <a:pPr algn="r"/>
            <a:r>
              <a:rPr lang="en-US" sz="1600" b="1">
                <a:latin typeface="Calibri" pitchFamily="34" charset="0"/>
              </a:rPr>
              <a:t>Sabrina Haarmann	536181</a:t>
            </a:r>
          </a:p>
          <a:p>
            <a:pPr algn="r"/>
            <a:r>
              <a:rPr lang="en-US" sz="1600" b="1">
                <a:latin typeface="Calibri" pitchFamily="34" charset="0"/>
              </a:rPr>
              <a:t>Sina Yasinovska	536180</a:t>
            </a:r>
          </a:p>
          <a:p>
            <a:pPr algn="r"/>
            <a:r>
              <a:rPr lang="en-US" sz="1600" b="1">
                <a:latin typeface="Calibri" pitchFamily="34" charset="0"/>
              </a:rPr>
              <a:t>Jessica Wegener	536178</a:t>
            </a:r>
          </a:p>
          <a:p>
            <a:pPr algn="r"/>
            <a:r>
              <a:rPr lang="en-US" sz="1600" b="1">
                <a:latin typeface="Calibri" pitchFamily="34" charset="0"/>
              </a:rPr>
              <a:t>Clio Beraldin	519722</a:t>
            </a:r>
          </a:p>
        </p:txBody>
      </p:sp>
      <p:pic>
        <p:nvPicPr>
          <p:cNvPr id="24590" name="Picture 14" descr="ardoer_logo_200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-6000"/>
          </a:blip>
          <a:srcRect/>
          <a:stretch>
            <a:fillRect/>
          </a:stretch>
        </p:blipFill>
        <p:spPr bwMode="auto">
          <a:xfrm>
            <a:off x="323850" y="333375"/>
            <a:ext cx="2016125" cy="1803400"/>
          </a:xfrm>
          <a:prstGeom prst="rect">
            <a:avLst/>
          </a:prstGeom>
          <a:noFill/>
        </p:spPr>
      </p:pic>
      <p:pic>
        <p:nvPicPr>
          <p:cNvPr id="24591" name="Picture 15" descr="logo_ardoer"/>
          <p:cNvPicPr>
            <a:picLocks noChangeAspect="1" noChangeArrowheads="1"/>
          </p:cNvPicPr>
          <p:nvPr userDrawn="1"/>
        </p:nvPicPr>
        <p:blipFill>
          <a:blip r:embed="rId17" cstate="print">
            <a:lum contrast="36000"/>
          </a:blip>
          <a:srcRect l="4837" t="32156" r="11644" b="-4503"/>
          <a:stretch>
            <a:fillRect/>
          </a:stretch>
        </p:blipFill>
        <p:spPr bwMode="auto">
          <a:xfrm>
            <a:off x="2052638" y="1125538"/>
            <a:ext cx="3455987" cy="854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 userDrawn="1"/>
        </p:nvSpPr>
        <p:spPr bwMode="auto">
          <a:xfrm>
            <a:off x="0" y="0"/>
            <a:ext cx="190817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68" name="Picture 16" descr="green_nature_bg_transp"/>
          <p:cNvPicPr>
            <a:picLocks noChangeAspect="1" noChangeArrowheads="1"/>
          </p:cNvPicPr>
          <p:nvPr userDrawn="1"/>
        </p:nvPicPr>
        <p:blipFill>
          <a:blip r:embed="rId13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sp>
        <p:nvSpPr>
          <p:cNvPr id="23570" name="Line 18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 userDrawn="1"/>
        </p:nvSpPr>
        <p:spPr bwMode="auto">
          <a:xfrm>
            <a:off x="1588" y="0"/>
            <a:ext cx="1919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73" name="Picture 21" descr="Image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sp>
        <p:nvSpPr>
          <p:cNvPr id="23556" name="Line 4"/>
          <p:cNvSpPr>
            <a:spLocks noChangeShapeType="1"/>
          </p:cNvSpPr>
          <p:nvPr userDrawn="1"/>
        </p:nvSpPr>
        <p:spPr bwMode="auto">
          <a:xfrm flipV="1">
            <a:off x="1908175" y="6729413"/>
            <a:ext cx="70564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 userDrawn="1"/>
        </p:nvSpPr>
        <p:spPr bwMode="auto">
          <a:xfrm>
            <a:off x="0" y="0"/>
            <a:ext cx="190817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 userDrawn="1"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DE49A65-1244-4E8E-8100-BC7F5BAB1CEF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‹N°›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sp>
        <p:nvSpPr>
          <p:cNvPr id="23560" name="Line 8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 userDrawn="1"/>
        </p:nvSpPr>
        <p:spPr bwMode="auto">
          <a:xfrm>
            <a:off x="1588" y="0"/>
            <a:ext cx="1919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63" name="Picture 11" descr="Image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sp>
        <p:nvSpPr>
          <p:cNvPr id="23566" name="Line 14"/>
          <p:cNvSpPr>
            <a:spLocks noChangeShapeType="1"/>
          </p:cNvSpPr>
          <p:nvPr userDrawn="1"/>
        </p:nvSpPr>
        <p:spPr bwMode="auto">
          <a:xfrm flipV="1">
            <a:off x="1908175" y="6729413"/>
            <a:ext cx="70564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 userDrawn="1"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84BF7A6-2D40-4A9D-8D51-8B4E8DEBDDEB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‹N°›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ChangeArrowheads="1"/>
          </p:cNvSpPr>
          <p:nvPr userDrawn="1"/>
        </p:nvSpPr>
        <p:spPr bwMode="auto">
          <a:xfrm>
            <a:off x="0" y="0"/>
            <a:ext cx="190817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7" descr="e"/>
          <p:cNvPicPr>
            <a:picLocks noChangeAspect="1" noChangeArrowheads="1"/>
          </p:cNvPicPr>
          <p:nvPr userDrawn="1"/>
        </p:nvPicPr>
        <p:blipFill>
          <a:blip r:embed="rId13" cstate="print">
            <a:lum bright="48000" contrast="-66000"/>
          </a:blip>
          <a:srcRect/>
          <a:stretch>
            <a:fillRect/>
          </a:stretch>
        </p:blipFill>
        <p:spPr bwMode="auto">
          <a:xfrm>
            <a:off x="1908175" y="0"/>
            <a:ext cx="7200900" cy="6858000"/>
          </a:xfrm>
          <a:prstGeom prst="rect">
            <a:avLst/>
          </a:prstGeom>
          <a:noFill/>
        </p:spPr>
      </p:pic>
      <p:sp>
        <p:nvSpPr>
          <p:cNvPr id="15371" name="Line 11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 userDrawn="1"/>
        </p:nvSpPr>
        <p:spPr bwMode="auto">
          <a:xfrm>
            <a:off x="1588" y="0"/>
            <a:ext cx="1919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6.png"/><Relationship Id="rId15" Type="http://schemas.openxmlformats.org/officeDocument/2006/relationships/image" Target="../media/image3.jpeg"/><Relationship Id="rId10" Type="http://schemas.openxmlformats.org/officeDocument/2006/relationships/image" Target="../media/image48.jpeg"/><Relationship Id="rId4" Type="http://schemas.openxmlformats.org/officeDocument/2006/relationships/image" Target="../media/image1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daisycon.com/" TargetMode="External"/><Relationship Id="rId18" Type="http://schemas.openxmlformats.org/officeDocument/2006/relationships/image" Target="../media/image6.png"/><Relationship Id="rId26" Type="http://schemas.openxmlformats.org/officeDocument/2006/relationships/image" Target="../media/image63.png"/><Relationship Id="rId39" Type="http://schemas.openxmlformats.org/officeDocument/2006/relationships/hyperlink" Target="http://images.google.fr/imgres?imgurl=http://static.e-noxydable.com/2008/09/google_logo.jpg&amp;imgrefurl=http://www.e-noxydable.com/&amp;usg=__-VWkjScVxR8LskzxgtHbmQPnexE=&amp;h=1500&amp;w=3600&amp;sz=277&amp;hl=fr&amp;start=10&amp;um=1&amp;tbnid=o78WRIXSFwEmKM:&amp;tbnh=63&amp;tbnw=150&amp;prev=/images?q=google&amp;hl=fr&amp;rlz=1T4GZHZ_fr&amp;sa=N&amp;um=1" TargetMode="External"/><Relationship Id="rId21" Type="http://schemas.openxmlformats.org/officeDocument/2006/relationships/image" Target="../media/image60.gif"/><Relationship Id="rId34" Type="http://schemas.openxmlformats.org/officeDocument/2006/relationships/image" Target="../media/image68.png"/><Relationship Id="rId42" Type="http://schemas.openxmlformats.org/officeDocument/2006/relationships/image" Target="../media/image75.png"/><Relationship Id="rId47" Type="http://schemas.openxmlformats.org/officeDocument/2006/relationships/image" Target="../media/image80.jpeg"/><Relationship Id="rId50" Type="http://schemas.openxmlformats.org/officeDocument/2006/relationships/image" Target="../media/image83.jpeg"/><Relationship Id="rId55" Type="http://schemas.openxmlformats.org/officeDocument/2006/relationships/image" Target="../media/image88.jpeg"/><Relationship Id="rId63" Type="http://schemas.openxmlformats.org/officeDocument/2006/relationships/image" Target="../media/image95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m4n.nl/" TargetMode="External"/><Relationship Id="rId20" Type="http://schemas.openxmlformats.org/officeDocument/2006/relationships/image" Target="../media/image59.jpeg"/><Relationship Id="rId29" Type="http://schemas.openxmlformats.org/officeDocument/2006/relationships/image" Target="../media/image51.png"/><Relationship Id="rId41" Type="http://schemas.openxmlformats.org/officeDocument/2006/relationships/image" Target="../media/image74.jpeg"/><Relationship Id="rId54" Type="http://schemas.openxmlformats.org/officeDocument/2006/relationships/image" Target="../media/image87.jpeg"/><Relationship Id="rId62" Type="http://schemas.openxmlformats.org/officeDocument/2006/relationships/image" Target="../media/image9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png"/><Relationship Id="rId11" Type="http://schemas.openxmlformats.org/officeDocument/2006/relationships/hyperlink" Target="http://www.cj.com/advertisers/" TargetMode="External"/><Relationship Id="rId24" Type="http://schemas.openxmlformats.org/officeDocument/2006/relationships/image" Target="../media/image61.png"/><Relationship Id="rId32" Type="http://schemas.openxmlformats.org/officeDocument/2006/relationships/image" Target="../media/image3.jpeg"/><Relationship Id="rId37" Type="http://schemas.openxmlformats.org/officeDocument/2006/relationships/image" Target="../media/image71.png"/><Relationship Id="rId40" Type="http://schemas.openxmlformats.org/officeDocument/2006/relationships/image" Target="../media/image73.jpeg"/><Relationship Id="rId45" Type="http://schemas.openxmlformats.org/officeDocument/2006/relationships/image" Target="../media/image78.jpeg"/><Relationship Id="rId53" Type="http://schemas.openxmlformats.org/officeDocument/2006/relationships/image" Target="../media/image86.jpeg"/><Relationship Id="rId58" Type="http://schemas.openxmlformats.org/officeDocument/2006/relationships/image" Target="../media/image91.jpeg"/><Relationship Id="rId5" Type="http://schemas.openxmlformats.org/officeDocument/2006/relationships/image" Target="../media/image53.png"/><Relationship Id="rId15" Type="http://schemas.openxmlformats.org/officeDocument/2006/relationships/hyperlink" Target="http://www.tradetracker.net/nl" TargetMode="External"/><Relationship Id="rId23" Type="http://schemas.openxmlformats.org/officeDocument/2006/relationships/image" Target="../media/image15.jpeg"/><Relationship Id="rId28" Type="http://schemas.openxmlformats.org/officeDocument/2006/relationships/image" Target="../media/image50.jpeg"/><Relationship Id="rId36" Type="http://schemas.openxmlformats.org/officeDocument/2006/relationships/image" Target="../media/image70.png"/><Relationship Id="rId49" Type="http://schemas.openxmlformats.org/officeDocument/2006/relationships/image" Target="../media/image82.jpeg"/><Relationship Id="rId57" Type="http://schemas.openxmlformats.org/officeDocument/2006/relationships/image" Target="../media/image90.png"/><Relationship Id="rId61" Type="http://schemas.openxmlformats.org/officeDocument/2006/relationships/image" Target="../media/image93.png"/><Relationship Id="rId10" Type="http://schemas.openxmlformats.org/officeDocument/2006/relationships/hyperlink" Target="http://www.affiliatefuture.com/merchants/Default.asp" TargetMode="External"/><Relationship Id="rId19" Type="http://schemas.openxmlformats.org/officeDocument/2006/relationships/image" Target="../media/image58.png"/><Relationship Id="rId31" Type="http://schemas.openxmlformats.org/officeDocument/2006/relationships/image" Target="../media/image66.jpeg"/><Relationship Id="rId44" Type="http://schemas.openxmlformats.org/officeDocument/2006/relationships/image" Target="../media/image77.jpeg"/><Relationship Id="rId52" Type="http://schemas.openxmlformats.org/officeDocument/2006/relationships/image" Target="../media/image85.jpeg"/><Relationship Id="rId60" Type="http://schemas.openxmlformats.org/officeDocument/2006/relationships/image" Target="../media/image92.jpeg"/><Relationship Id="rId4" Type="http://schemas.openxmlformats.org/officeDocument/2006/relationships/image" Target="../media/image7.png"/><Relationship Id="rId9" Type="http://schemas.openxmlformats.org/officeDocument/2006/relationships/image" Target="../media/image57.png"/><Relationship Id="rId14" Type="http://schemas.openxmlformats.org/officeDocument/2006/relationships/hyperlink" Target="http://www.tradedoubler.com/nl-nl/" TargetMode="External"/><Relationship Id="rId22" Type="http://schemas.openxmlformats.org/officeDocument/2006/relationships/image" Target="../media/image14.jpeg"/><Relationship Id="rId27" Type="http://schemas.openxmlformats.org/officeDocument/2006/relationships/image" Target="../media/image64.jpeg"/><Relationship Id="rId30" Type="http://schemas.openxmlformats.org/officeDocument/2006/relationships/image" Target="../media/image65.png"/><Relationship Id="rId35" Type="http://schemas.openxmlformats.org/officeDocument/2006/relationships/image" Target="../media/image69.png"/><Relationship Id="rId43" Type="http://schemas.openxmlformats.org/officeDocument/2006/relationships/image" Target="../media/image76.jpeg"/><Relationship Id="rId48" Type="http://schemas.openxmlformats.org/officeDocument/2006/relationships/image" Target="../media/image81.jpeg"/><Relationship Id="rId56" Type="http://schemas.openxmlformats.org/officeDocument/2006/relationships/image" Target="../media/image89.jpeg"/><Relationship Id="rId64" Type="http://schemas.openxmlformats.org/officeDocument/2006/relationships/image" Target="../media/image96.jpeg"/><Relationship Id="rId8" Type="http://schemas.openxmlformats.org/officeDocument/2006/relationships/image" Target="../media/image56.png"/><Relationship Id="rId51" Type="http://schemas.openxmlformats.org/officeDocument/2006/relationships/image" Target="../media/image84.gif"/><Relationship Id="rId3" Type="http://schemas.openxmlformats.org/officeDocument/2006/relationships/audio" Target="../media/audio1.wav"/><Relationship Id="rId12" Type="http://schemas.openxmlformats.org/officeDocument/2006/relationships/hyperlink" Target="http://www.google.com/ads/affiliatenetwork/" TargetMode="External"/><Relationship Id="rId17" Type="http://schemas.openxmlformats.org/officeDocument/2006/relationships/image" Target="../media/image1.png"/><Relationship Id="rId25" Type="http://schemas.openxmlformats.org/officeDocument/2006/relationships/image" Target="../media/image62.jpe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79.jpeg"/><Relationship Id="rId59" Type="http://schemas.openxmlformats.org/officeDocument/2006/relationships/hyperlink" Target="http://images.google.fr/imgres?imgurl=http://i418.photobucket.com/albums/pp265/LeValoche/facebook.gif&amp;imgrefurl=http://www.myspace.com/xcitizenkainx&amp;usg=__P4s5Dh24TU3QzIZIJKzZqPirrWA=&amp;h=303&amp;w=640&amp;sz=26&amp;hl=fr&amp;start=13&amp;um=1&amp;tbnid=4u7nD9EvvbZoeM:&amp;tbnh=65&amp;tbnw=137&amp;prev=/images?q=facebook&amp;hl=fr&amp;rlz=1T4GZHZ_fr&amp;sa=N&amp;um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7.jpeg"/><Relationship Id="rId5" Type="http://schemas.openxmlformats.org/officeDocument/2006/relationships/image" Target="../media/image3.jpe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7664" name="Picture 16" descr="green_nature_bg_transp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27665" name="Picture 17" descr="GGG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pic>
        <p:nvPicPr>
          <p:cNvPr id="27666" name="Picture 18" descr="p3_photo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588" y="0"/>
            <a:ext cx="91424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316163" y="4665663"/>
            <a:ext cx="3743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Mandy Nap	252015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Xiao Xiao	 	536608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Sabrina Haarmann	536181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Sina Yasinovska	536180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Jessica Wegener	536178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Clio Beraldin	519722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90688" y="2349500"/>
            <a:ext cx="71294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5400">
                <a:solidFill>
                  <a:srgbClr val="CC0000"/>
                </a:solidFill>
                <a:latin typeface="Calibri" pitchFamily="34" charset="0"/>
              </a:rPr>
              <a:t>THE</a:t>
            </a:r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 Dutch Camping experience</a:t>
            </a:r>
          </a:p>
        </p:txBody>
      </p:sp>
      <p:pic>
        <p:nvPicPr>
          <p:cNvPr id="27660" name="Picture 12" descr="ardoer_logo_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-6000"/>
          </a:blip>
          <a:srcRect/>
          <a:stretch>
            <a:fillRect/>
          </a:stretch>
        </p:blipFill>
        <p:spPr bwMode="auto">
          <a:xfrm>
            <a:off x="8172450" y="0"/>
            <a:ext cx="971550" cy="869950"/>
          </a:xfrm>
          <a:prstGeom prst="rect">
            <a:avLst/>
          </a:prstGeom>
          <a:noFill/>
        </p:spPr>
      </p:pic>
      <p:pic>
        <p:nvPicPr>
          <p:cNvPr id="27661" name="Picture 13" descr="logo_ardoer"/>
          <p:cNvPicPr>
            <a:picLocks noChangeAspect="1" noChangeArrowheads="1"/>
          </p:cNvPicPr>
          <p:nvPr/>
        </p:nvPicPr>
        <p:blipFill>
          <a:blip r:embed="rId7" cstate="print">
            <a:lum contrast="36000"/>
          </a:blip>
          <a:srcRect l="4837" t="32156" r="11644" b="-4503"/>
          <a:stretch>
            <a:fillRect/>
          </a:stretch>
        </p:blipFill>
        <p:spPr bwMode="auto">
          <a:xfrm>
            <a:off x="2408238" y="404813"/>
            <a:ext cx="3455987" cy="854075"/>
          </a:xfrm>
          <a:prstGeom prst="rect">
            <a:avLst/>
          </a:prstGeom>
          <a:noFill/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F820BAD7-CF0D-4E7A-A080-0FD316507EF5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1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27668" name="Picture 20" descr="Image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9880" name="Picture 8" descr="GGG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pic>
        <p:nvPicPr>
          <p:cNvPr id="79881" name="Picture 9" descr="p3_photo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  <p:sp>
        <p:nvSpPr>
          <p:cNvPr id="79876" name="Titel 3"/>
          <p:cNvSpPr>
            <a:spLocks/>
          </p:cNvSpPr>
          <p:nvPr/>
        </p:nvSpPr>
        <p:spPr bwMode="auto">
          <a:xfrm>
            <a:off x="2830513" y="4800600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l-NL" sz="2000" b="1">
                <a:solidFill>
                  <a:schemeClr val="bg1"/>
                </a:solidFill>
                <a:latin typeface="Calibri" pitchFamily="34" charset="0"/>
              </a:rPr>
              <a:t>Mystery Guest of the team	</a:t>
            </a:r>
            <a:endParaRPr lang="fr-FR" sz="4400">
              <a:solidFill>
                <a:schemeClr val="bg1"/>
              </a:solidFill>
            </a:endParaRPr>
          </a:p>
        </p:txBody>
      </p:sp>
      <p:pic>
        <p:nvPicPr>
          <p:cNvPr id="79877" name="Tijdelijke aanduiding voor afbeelding 6" descr="IMG_0014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830513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ijdelijke aanduiding voor tekst 5"/>
          <p:cNvSpPr>
            <a:spLocks/>
          </p:cNvSpPr>
          <p:nvPr/>
        </p:nvSpPr>
        <p:spPr bwMode="auto">
          <a:xfrm>
            <a:off x="2830513" y="5367338"/>
            <a:ext cx="5486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1400">
                <a:solidFill>
                  <a:schemeClr val="bg1"/>
                </a:solidFill>
                <a:latin typeface="Calibri" pitchFamily="34" charset="0"/>
              </a:rPr>
              <a:t>Unfortunately could not be here to test the feasibility of one of the Ardoer campings’ concept. </a:t>
            </a:r>
            <a:endParaRPr lang="fr-FR" sz="2800">
              <a:solidFill>
                <a:schemeClr val="bg1"/>
              </a:solidFill>
            </a:endParaRPr>
          </a:p>
        </p:txBody>
      </p:sp>
      <p:pic>
        <p:nvPicPr>
          <p:cNvPr id="79882" name="Picture 10" descr="green_nature_bg_transp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16D2F5CD-E773-49E1-AA2E-7BA2B6421D23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2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79884" name="Picture 12" descr="Image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pic>
        <p:nvPicPr>
          <p:cNvPr id="8" name="Afbeelding 7" descr="IMG_0013.JPG"/>
          <p:cNvPicPr>
            <a:picLocks noChangeAspect="1"/>
          </p:cNvPicPr>
          <p:nvPr/>
        </p:nvPicPr>
        <p:blipFill>
          <a:blip r:embed="rId8" cstate="print">
            <a:grayscl/>
          </a:blip>
          <a:srcRect r="-3144" b="35920"/>
          <a:stretch>
            <a:fillRect/>
          </a:stretch>
        </p:blipFill>
        <p:spPr>
          <a:xfrm>
            <a:off x="3081320" y="2428868"/>
            <a:ext cx="121444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5851" name="Picture 11" descr="green_nature_bg_transp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35852" name="Picture 12" descr="GGG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sp>
        <p:nvSpPr>
          <p:cNvPr id="35844" name="Tijdelijke aanduiding voor tekst 9"/>
          <p:cNvSpPr>
            <a:spLocks/>
          </p:cNvSpPr>
          <p:nvPr/>
        </p:nvSpPr>
        <p:spPr bwMode="auto">
          <a:xfrm>
            <a:off x="34925" y="44450"/>
            <a:ext cx="18732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Agenda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301875" y="1106488"/>
            <a:ext cx="6480175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Overview of the current situation</a:t>
            </a:r>
          </a:p>
          <a:p>
            <a:pPr algn="r"/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Strategic profile</a:t>
            </a: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Strategic analysis</a:t>
            </a:r>
          </a:p>
          <a:p>
            <a:pPr algn="r"/>
            <a:endParaRPr lang="en-US">
              <a:solidFill>
                <a:srgbClr val="CC0000"/>
              </a:solidFill>
              <a:latin typeface="Calibri" pitchFamily="34" charset="0"/>
            </a:endParaRPr>
          </a:p>
          <a:p>
            <a:pPr algn="r">
              <a:spcBef>
                <a:spcPct val="7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Key issues to address</a:t>
            </a:r>
          </a:p>
          <a:p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Objectives</a:t>
            </a: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Action plan milestones</a:t>
            </a:r>
          </a:p>
          <a:p>
            <a:pPr algn="r"/>
            <a:endParaRPr lang="en-US">
              <a:solidFill>
                <a:srgbClr val="CC0000"/>
              </a:solidFill>
              <a:latin typeface="Calibri" pitchFamily="34" charset="0"/>
            </a:endParaRPr>
          </a:p>
          <a:p>
            <a:pPr algn="r">
              <a:spcBef>
                <a:spcPct val="7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Marketing plan proposals</a:t>
            </a:r>
          </a:p>
          <a:p>
            <a:pPr algn="r"/>
            <a:endParaRPr lang="en-US" sz="100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Yin Yang</a:t>
            </a: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7/5</a:t>
            </a:r>
          </a:p>
          <a:p>
            <a:r>
              <a:rPr lang="en-US">
                <a:solidFill>
                  <a:srgbClr val="CC0000"/>
                </a:solidFill>
                <a:latin typeface="Calibri" pitchFamily="34" charset="0"/>
              </a:rPr>
              <a:t>4D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411413" y="1557338"/>
            <a:ext cx="626427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411413" y="3141663"/>
            <a:ext cx="626427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2411413" y="4724400"/>
            <a:ext cx="626427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3BFCB1C5-0149-49BD-AEC7-354C626F3785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3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35855" name="Picture 15" descr="Image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pic>
        <p:nvPicPr>
          <p:cNvPr id="35856" name="Picture 16" descr="p3_photo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7978" name="Picture 90" descr="p3_photo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  <p:pic>
        <p:nvPicPr>
          <p:cNvPr id="37973" name="Picture 85" descr="green_nature_bg_transp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37974" name="Picture 86" descr="GGG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sp>
        <p:nvSpPr>
          <p:cNvPr id="37892" name="Tijdelijke aanduiding voor tekst 9"/>
          <p:cNvSpPr>
            <a:spLocks/>
          </p:cNvSpPr>
          <p:nvPr/>
        </p:nvSpPr>
        <p:spPr bwMode="auto">
          <a:xfrm>
            <a:off x="34925" y="44450"/>
            <a:ext cx="1512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Strategic profile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7893" name="Tijdelijke aanduiding voor tekst 9"/>
          <p:cNvSpPr>
            <a:spLocks/>
          </p:cNvSpPr>
          <p:nvPr/>
        </p:nvSpPr>
        <p:spPr bwMode="auto">
          <a:xfrm>
            <a:off x="2270125" y="404813"/>
            <a:ext cx="3670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Brand image  </a:t>
            </a:r>
          </a:p>
          <a:p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According to Ardoer, brand image stands for</a:t>
            </a:r>
          </a:p>
          <a:p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Holidays in Holland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Ultimate outdoor experience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Quality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Hospitality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Passion</a:t>
            </a:r>
          </a:p>
        </p:txBody>
      </p:sp>
      <p:pic>
        <p:nvPicPr>
          <p:cNvPr id="37894" name="Picture 6" descr="ardoer_logo_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-6000"/>
          </a:blip>
          <a:srcRect/>
          <a:stretch>
            <a:fillRect/>
          </a:stretch>
        </p:blipFill>
        <p:spPr bwMode="auto">
          <a:xfrm>
            <a:off x="4859338" y="1827213"/>
            <a:ext cx="746125" cy="666750"/>
          </a:xfrm>
          <a:prstGeom prst="rect">
            <a:avLst/>
          </a:prstGeom>
          <a:noFill/>
        </p:spPr>
      </p:pic>
      <p:sp>
        <p:nvSpPr>
          <p:cNvPr id="37897" name="Tijdelijke aanduiding voor tekst 9"/>
          <p:cNvSpPr>
            <a:spLocks/>
          </p:cNvSpPr>
          <p:nvPr/>
        </p:nvSpPr>
        <p:spPr bwMode="auto">
          <a:xfrm>
            <a:off x="5148263" y="404813"/>
            <a:ext cx="3670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pPr algn="r"/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. . .   But PERCIEVED image is different</a:t>
            </a:r>
          </a:p>
          <a:p>
            <a:pPr algn="r"/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Old-fashioned </a:t>
            </a: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Child oriented</a:t>
            </a: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Administrative</a:t>
            </a: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Non spectacular</a:t>
            </a: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Non exiting</a:t>
            </a:r>
          </a:p>
        </p:txBody>
      </p:sp>
      <p:pic>
        <p:nvPicPr>
          <p:cNvPr id="37900" name="Picture 12" descr="f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12000"/>
          </a:blip>
          <a:srcRect/>
          <a:stretch>
            <a:fillRect/>
          </a:stretch>
        </p:blipFill>
        <p:spPr bwMode="auto">
          <a:xfrm>
            <a:off x="5362575" y="1052513"/>
            <a:ext cx="1724025" cy="1482725"/>
          </a:xfrm>
          <a:prstGeom prst="rect">
            <a:avLst/>
          </a:prstGeom>
          <a:noFill/>
        </p:spPr>
      </p:pic>
      <p:sp>
        <p:nvSpPr>
          <p:cNvPr id="37901" name="Tijdelijke aanduiding voor tekst 9"/>
          <p:cNvSpPr>
            <a:spLocks/>
          </p:cNvSpPr>
          <p:nvPr/>
        </p:nvSpPr>
        <p:spPr bwMode="auto">
          <a:xfrm>
            <a:off x="2268538" y="2708275"/>
            <a:ext cx="32400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Target market &amp; target groups</a:t>
            </a:r>
          </a:p>
          <a:p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Ardoer is a player on the Dutch outdoor tourism market is recognized on a European level</a:t>
            </a:r>
          </a:p>
          <a:p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904" name="Picture 16" descr="j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 t="5104" r="10680"/>
          <a:stretch>
            <a:fillRect/>
          </a:stretch>
        </p:blipFill>
        <p:spPr bwMode="auto">
          <a:xfrm>
            <a:off x="2724150" y="3633788"/>
            <a:ext cx="4824413" cy="2655887"/>
          </a:xfrm>
          <a:prstGeom prst="rect">
            <a:avLst/>
          </a:prstGeom>
          <a:noFill/>
        </p:spPr>
      </p:pic>
      <p:sp>
        <p:nvSpPr>
          <p:cNvPr id="37905" name="Tijdelijke aanduiding voor tekst 9"/>
          <p:cNvSpPr>
            <a:spLocks/>
          </p:cNvSpPr>
          <p:nvPr/>
        </p:nvSpPr>
        <p:spPr bwMode="auto">
          <a:xfrm>
            <a:off x="5580063" y="3141663"/>
            <a:ext cx="32400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Segmentation</a:t>
            </a:r>
          </a:p>
          <a:p>
            <a:pPr algn="r"/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2 levels of segmentation</a:t>
            </a:r>
          </a:p>
          <a:p>
            <a:pPr algn="r"/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Families</a:t>
            </a:r>
          </a:p>
          <a:p>
            <a:pPr algn="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Retired people</a:t>
            </a:r>
          </a:p>
          <a:p>
            <a:pPr algn="r"/>
            <a:endParaRPr lang="en-US" sz="140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911" name="Picture 23" descr="f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  <a:lum bright="6000" contrast="24000"/>
          </a:blip>
          <a:srcRect/>
          <a:stretch>
            <a:fillRect/>
          </a:stretch>
        </p:blipFill>
        <p:spPr bwMode="auto">
          <a:xfrm>
            <a:off x="2411413" y="4005263"/>
            <a:ext cx="1368425" cy="1439862"/>
          </a:xfrm>
          <a:prstGeom prst="rect">
            <a:avLst/>
          </a:prstGeom>
          <a:noFill/>
        </p:spPr>
      </p:pic>
      <p:pic>
        <p:nvPicPr>
          <p:cNvPr id="37912" name="Picture 24" descr="i_button_voorkinderen_nl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7164388" y="4721225"/>
            <a:ext cx="431800" cy="411163"/>
          </a:xfrm>
          <a:prstGeom prst="rect">
            <a:avLst/>
          </a:prstGeom>
          <a:noFill/>
        </p:spPr>
      </p:pic>
      <p:pic>
        <p:nvPicPr>
          <p:cNvPr id="37913" name="Picture 25" descr="i_button_levensgenieters_nl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7667625" y="4724400"/>
            <a:ext cx="404813" cy="423863"/>
          </a:xfrm>
          <a:prstGeom prst="rect">
            <a:avLst/>
          </a:prstGeom>
          <a:noFill/>
        </p:spPr>
      </p:pic>
      <p:sp>
        <p:nvSpPr>
          <p:cNvPr id="37943" name="Tijdelijke aanduiding voor tekst 9"/>
          <p:cNvSpPr>
            <a:spLocks/>
          </p:cNvSpPr>
          <p:nvPr/>
        </p:nvSpPr>
        <p:spPr bwMode="auto">
          <a:xfrm>
            <a:off x="2270125" y="404813"/>
            <a:ext cx="3670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Competition</a:t>
            </a:r>
          </a:p>
          <a:p>
            <a:endParaRPr lang="en-GB" sz="1200" b="1" u="sng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1400" b="1">
                <a:solidFill>
                  <a:schemeClr val="bg1"/>
                </a:solidFill>
                <a:latin typeface="Calibri" pitchFamily="34" charset="0"/>
              </a:rPr>
              <a:t>DIRECT</a:t>
            </a:r>
            <a:r>
              <a:rPr lang="en-GB" sz="12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en-GB" sz="1200" b="1">
              <a:solidFill>
                <a:schemeClr val="bg1"/>
              </a:solidFill>
              <a:latin typeface="Calibri" pitchFamily="34" charset="0"/>
            </a:endParaRPr>
          </a:p>
          <a:p>
            <a:endParaRPr lang="en-GB" sz="1200" b="1">
              <a:solidFill>
                <a:schemeClr val="bg1"/>
              </a:solidFill>
              <a:latin typeface="Calibri" pitchFamily="34" charset="0"/>
            </a:endParaRPr>
          </a:p>
          <a:p>
            <a:endParaRPr lang="en-GB" sz="1200" b="1">
              <a:solidFill>
                <a:schemeClr val="bg1"/>
              </a:solidFill>
              <a:latin typeface="Calibri" pitchFamily="34" charset="0"/>
            </a:endParaRPr>
          </a:p>
          <a:p>
            <a:endParaRPr lang="en-GB" sz="12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CC0000"/>
                </a:solidFill>
                <a:latin typeface="Calibri" pitchFamily="34" charset="0"/>
              </a:rPr>
              <a:t>Holland Tulip Parks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Dutch partner of camping cheque 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3-5 star camping sites, premium camping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27 quality camping at the most beautiful spots </a:t>
            </a:r>
          </a:p>
          <a:p>
            <a:pPr>
              <a:spcBef>
                <a:spcPct val="20000"/>
              </a:spcBef>
            </a:pPr>
            <a:endParaRPr lang="en-GB" sz="120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CC0000"/>
                </a:solidFill>
                <a:latin typeface="Calibri" pitchFamily="34" charset="0"/>
              </a:rPr>
              <a:t>Roompot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Tradition of more than 40 years 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96 bungalow, 23 campsites and 2 hotels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Biggest provider of holiday accommodation in Holland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Uniqueness of the parks 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A lot of activities, packages and combinations </a:t>
            </a:r>
          </a:p>
          <a:p>
            <a:pPr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Customers review on site</a:t>
            </a:r>
          </a:p>
          <a:p>
            <a:endParaRPr lang="en-US" sz="12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944" name="Picture 56"/>
          <p:cNvPicPr>
            <a:picLocks noChangeAspect="1" noChangeArrowheads="1"/>
          </p:cNvPicPr>
          <p:nvPr/>
        </p:nvPicPr>
        <p:blipFill>
          <a:blip r:embed="rId1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714875" y="1917700"/>
            <a:ext cx="649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45" name="Tijdelijke aanduiding voor tekst 9"/>
          <p:cNvSpPr>
            <a:spLocks/>
          </p:cNvSpPr>
          <p:nvPr/>
        </p:nvSpPr>
        <p:spPr bwMode="auto">
          <a:xfrm>
            <a:off x="5219700" y="404813"/>
            <a:ext cx="3670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pPr algn="r"/>
            <a:endParaRPr lang="en-GB" sz="1200" b="1" u="sng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sz="1400" b="1">
                <a:solidFill>
                  <a:schemeClr val="bg1"/>
                </a:solidFill>
                <a:latin typeface="Calibri" pitchFamily="34" charset="0"/>
              </a:rPr>
              <a:t>INDIRECT</a:t>
            </a:r>
            <a:r>
              <a:rPr lang="en-GB" sz="12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r"/>
            <a:endParaRPr lang="en-GB" sz="1200" b="1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b="1">
                <a:solidFill>
                  <a:srgbClr val="CC0000"/>
                </a:solidFill>
                <a:latin typeface="Calibri" pitchFamily="34" charset="0"/>
              </a:rPr>
              <a:t>Camping Appelhof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Specialized in younger people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Most popular youth camp in the summer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Discotheque in the campsite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Unforgettable party holidays</a:t>
            </a:r>
          </a:p>
          <a:p>
            <a:pPr marL="742950" lvl="1" indent="-285750" algn="r">
              <a:spcBef>
                <a:spcPct val="20000"/>
              </a:spcBef>
            </a:pPr>
            <a:endParaRPr lang="en-GB" sz="1200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1400" b="1">
                <a:solidFill>
                  <a:srgbClr val="CC0000"/>
                </a:solidFill>
                <a:latin typeface="Calibri" pitchFamily="34" charset="0"/>
              </a:rPr>
              <a:t>Camping park de Bongerd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Specialises in Family Camping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5 Star Park 5 star camping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Entertainment &amp; Animation for kids</a:t>
            </a:r>
          </a:p>
          <a:p>
            <a:pPr marL="742950" lvl="1" indent="-285750" algn="r">
              <a:spcBef>
                <a:spcPct val="20000"/>
              </a:spcBef>
            </a:pPr>
            <a:endParaRPr lang="en-GB" sz="1200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1400" b="1">
                <a:solidFill>
                  <a:srgbClr val="CC0000"/>
                </a:solidFill>
                <a:latin typeface="Calibri" pitchFamily="34" charset="0"/>
              </a:rPr>
              <a:t>CenterParcs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Bungalow Park, Houseboat, Tree house &amp; Hotels 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Germany, Netherlands, Belgium &amp; France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Privacy &amp; quiet, different activities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Closer to cities</a:t>
            </a:r>
          </a:p>
          <a:p>
            <a:pPr marL="742950" lvl="1" indent="-285750" algn="r">
              <a:spcBef>
                <a:spcPct val="20000"/>
              </a:spcBef>
            </a:pPr>
            <a:endParaRPr lang="en-GB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946" name="Tijdelijke aanduiding voor tekst 9"/>
          <p:cNvSpPr>
            <a:spLocks/>
          </p:cNvSpPr>
          <p:nvPr/>
        </p:nvSpPr>
        <p:spPr bwMode="auto">
          <a:xfrm>
            <a:off x="3995738" y="5103813"/>
            <a:ext cx="3670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r">
              <a:spcBef>
                <a:spcPct val="20000"/>
              </a:spcBef>
            </a:pPr>
            <a:r>
              <a:rPr lang="en-GB" sz="1400" b="1">
                <a:solidFill>
                  <a:srgbClr val="CC0000"/>
                </a:solidFill>
                <a:latin typeface="Calibri" pitchFamily="34" charset="0"/>
              </a:rPr>
              <a:t>Easycamp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3 – 4 star camping in ten European Countries 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Great camping for small price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Tents, Caravan, Bungalow, Apartment</a:t>
            </a:r>
          </a:p>
          <a:p>
            <a:pPr marL="742950" lvl="1" indent="-285750" algn="r">
              <a:spcBef>
                <a:spcPct val="20000"/>
              </a:spcBef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Share experience on homepage</a:t>
            </a:r>
            <a:endParaRPr lang="de-DE" sz="120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947" name="Picture 59"/>
          <p:cNvPicPr>
            <a:picLocks noChangeAspect="1" noChangeArrowheads="1"/>
          </p:cNvPicPr>
          <p:nvPr/>
        </p:nvPicPr>
        <p:blipFill>
          <a:blip r:embed="rId1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363788" y="1125538"/>
            <a:ext cx="1296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48" name="Picture 6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1125538"/>
            <a:ext cx="719138" cy="431800"/>
          </a:xfrm>
          <a:prstGeom prst="rect">
            <a:avLst/>
          </a:prstGeom>
          <a:noFill/>
        </p:spPr>
      </p:pic>
      <p:pic>
        <p:nvPicPr>
          <p:cNvPr id="37949" name="Picture 6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73313" y="1125538"/>
            <a:ext cx="398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50" name="Picture 6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213" y="1125538"/>
            <a:ext cx="936625" cy="431800"/>
          </a:xfrm>
          <a:prstGeom prst="rect">
            <a:avLst/>
          </a:prstGeom>
          <a:noFill/>
        </p:spPr>
      </p:pic>
      <p:pic>
        <p:nvPicPr>
          <p:cNvPr id="37951" name="Picture 6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275" y="1125538"/>
            <a:ext cx="576263" cy="431800"/>
          </a:xfrm>
          <a:prstGeom prst="rect">
            <a:avLst/>
          </a:prstGeom>
          <a:noFill/>
        </p:spPr>
      </p:pic>
      <p:pic>
        <p:nvPicPr>
          <p:cNvPr id="37952" name="Picture 6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00563" y="1125538"/>
            <a:ext cx="1873250" cy="441325"/>
          </a:xfrm>
          <a:prstGeom prst="rect">
            <a:avLst/>
          </a:prstGeom>
          <a:noFill/>
        </p:spPr>
      </p:pic>
      <p:pic>
        <p:nvPicPr>
          <p:cNvPr id="37953" name="Picture 6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</a:blip>
          <a:srcRect/>
          <a:stretch>
            <a:fillRect/>
          </a:stretch>
        </p:blipFill>
        <p:spPr bwMode="auto">
          <a:xfrm>
            <a:off x="7523163" y="3789363"/>
            <a:ext cx="288925" cy="215900"/>
          </a:xfrm>
          <a:prstGeom prst="rect">
            <a:avLst/>
          </a:prstGeom>
          <a:noFill/>
        </p:spPr>
      </p:pic>
      <p:pic>
        <p:nvPicPr>
          <p:cNvPr id="37954" name="Picture 6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363" y="3055938"/>
            <a:ext cx="431800" cy="260350"/>
          </a:xfrm>
          <a:prstGeom prst="rect">
            <a:avLst/>
          </a:prstGeom>
          <a:noFill/>
        </p:spPr>
      </p:pic>
      <p:pic>
        <p:nvPicPr>
          <p:cNvPr id="37955" name="Picture 6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2225" y="2679700"/>
            <a:ext cx="431800" cy="198438"/>
          </a:xfrm>
          <a:prstGeom prst="rect">
            <a:avLst/>
          </a:prstGeom>
          <a:noFill/>
        </p:spPr>
      </p:pic>
      <p:pic>
        <p:nvPicPr>
          <p:cNvPr id="37956" name="Picture 6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8125" y="1350963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57" name="Picture 6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0" y="476250"/>
            <a:ext cx="936625" cy="6429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58" name="Picture 7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35375" y="1125538"/>
            <a:ext cx="865188" cy="6477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24" cstate="print">
            <a:lum bright="6000" contrast="12000"/>
          </a:blip>
          <a:srcRect/>
          <a:stretch>
            <a:fillRect/>
          </a:stretch>
        </p:blipFill>
        <p:spPr bwMode="auto">
          <a:xfrm>
            <a:off x="5292725" y="1125538"/>
            <a:ext cx="863600" cy="6477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60" name="Picture 7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72000" y="1125538"/>
            <a:ext cx="647700" cy="6477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61" name="Picture 73"/>
          <p:cNvPicPr>
            <a:picLocks noChangeAspect="1" noChangeArrowheads="1"/>
          </p:cNvPicPr>
          <p:nvPr/>
        </p:nvPicPr>
        <p:blipFill>
          <a:blip r:embed="rId26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79663" y="1125538"/>
            <a:ext cx="1184275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62" name="Picture 74"/>
          <p:cNvPicPr>
            <a:picLocks noChangeAspect="1" noChangeArrowheads="1"/>
          </p:cNvPicPr>
          <p:nvPr/>
        </p:nvPicPr>
        <p:blipFill>
          <a:blip r:embed="rId27" cstate="print">
            <a:lum bright="6000" contrast="12000"/>
          </a:blip>
          <a:srcRect/>
          <a:stretch>
            <a:fillRect/>
          </a:stretch>
        </p:blipFill>
        <p:spPr bwMode="auto">
          <a:xfrm>
            <a:off x="5580063" y="476250"/>
            <a:ext cx="576262" cy="64928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63" name="Picture 75"/>
          <p:cNvPicPr>
            <a:picLocks noChangeAspect="1" noChangeArrowheads="1"/>
          </p:cNvPicPr>
          <p:nvPr/>
        </p:nvPicPr>
        <p:blipFill>
          <a:blip r:embed="rId28" cstate="print">
            <a:lum bright="6000" contrast="12000"/>
          </a:blip>
          <a:srcRect/>
          <a:stretch>
            <a:fillRect/>
          </a:stretch>
        </p:blipFill>
        <p:spPr bwMode="auto">
          <a:xfrm>
            <a:off x="4500563" y="4508500"/>
            <a:ext cx="995362" cy="665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64" name="Picture 76"/>
          <p:cNvPicPr>
            <a:picLocks noChangeAspect="1" noChangeArrowheads="1"/>
          </p:cNvPicPr>
          <p:nvPr/>
        </p:nvPicPr>
        <p:blipFill>
          <a:blip r:embed="rId29" cstate="print">
            <a:lum bright="6000" contrast="12000"/>
          </a:blip>
          <a:srcRect/>
          <a:stretch>
            <a:fillRect/>
          </a:stretch>
        </p:blipFill>
        <p:spPr bwMode="auto">
          <a:xfrm>
            <a:off x="6156325" y="4840288"/>
            <a:ext cx="503238" cy="334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65" name="Picture 77"/>
          <p:cNvPicPr>
            <a:picLocks noChangeAspect="1" noChangeArrowheads="1"/>
          </p:cNvPicPr>
          <p:nvPr/>
        </p:nvPicPr>
        <p:blipFill>
          <a:blip r:embed="rId30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81250" y="5445125"/>
            <a:ext cx="947738" cy="73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66" name="Picture 78"/>
          <p:cNvPicPr>
            <a:picLocks noChangeAspect="1" noChangeArrowheads="1"/>
          </p:cNvPicPr>
          <p:nvPr/>
        </p:nvPicPr>
        <p:blipFill>
          <a:blip r:embed="rId31" cstate="print">
            <a:lum bright="6000" contrast="12000"/>
          </a:blip>
          <a:srcRect/>
          <a:stretch>
            <a:fillRect/>
          </a:stretch>
        </p:blipFill>
        <p:spPr bwMode="auto">
          <a:xfrm>
            <a:off x="5580063" y="4629150"/>
            <a:ext cx="504825" cy="38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67" name="Picture 79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19475" y="5445125"/>
            <a:ext cx="1008063" cy="725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968" name="Picture 80"/>
          <p:cNvPicPr>
            <a:picLocks noChangeAspect="1" noChangeArrowheads="1"/>
          </p:cNvPicPr>
          <p:nvPr/>
        </p:nvPicPr>
        <p:blipFill>
          <a:blip r:embed="rId3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82838" y="4705350"/>
            <a:ext cx="1176337" cy="665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69" name="Picture 81"/>
          <p:cNvPicPr>
            <a:picLocks noChangeAspect="1" noChangeArrowheads="1"/>
          </p:cNvPicPr>
          <p:nvPr/>
        </p:nvPicPr>
        <p:blipFill>
          <a:blip r:embed="rId34" cstate="print">
            <a:lum bright="6000" contrast="12000"/>
          </a:blip>
          <a:srcRect/>
          <a:stretch>
            <a:fillRect/>
          </a:stretch>
        </p:blipFill>
        <p:spPr bwMode="auto">
          <a:xfrm>
            <a:off x="3635375" y="4857750"/>
            <a:ext cx="792163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7970" name="Line 82"/>
          <p:cNvSpPr>
            <a:spLocks noChangeShapeType="1"/>
          </p:cNvSpPr>
          <p:nvPr/>
        </p:nvSpPr>
        <p:spPr bwMode="auto">
          <a:xfrm>
            <a:off x="2365375" y="1120775"/>
            <a:ext cx="6445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971" name="Picture 8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5013325"/>
            <a:ext cx="792162" cy="187325"/>
          </a:xfrm>
          <a:prstGeom prst="rect">
            <a:avLst/>
          </a:prstGeom>
          <a:noFill/>
        </p:spPr>
      </p:pic>
      <p:sp>
        <p:nvSpPr>
          <p:cNvPr id="37976" name="Text Box 88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DD2FD79A-3F8A-404B-B23A-5F397FA537CA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4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37977" name="Picture 89" descr="Image3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11025 -0.06297 " pathEditMode="relative" ptsTypes="AA">
                                      <p:cBhvr>
                                        <p:cTn id="13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2066 0.09445 " pathEditMode="relative" ptsTypes="AA">
                                      <p:cBhvr>
                                        <p:cTn id="101" dur="20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1823 0.27292 " pathEditMode="relative" ptsTypes="AA">
                                      <p:cBhvr>
                                        <p:cTn id="103" dur="20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36216 0.20996 " pathEditMode="relative" ptsTypes="AA">
                                      <p:cBhvr>
                                        <p:cTn id="138" dur="20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45677 0.03148 " pathEditMode="relative" ptsTypes="AA">
                                      <p:cBhvr>
                                        <p:cTn id="140" dur="20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37813 0.3780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89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6 L 0.0552 0.55648 " pathEditMode="relative" ptsTypes="AA">
                                      <p:cBhvr>
                                        <p:cTn id="144" dur="2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000"/>
                            </p:stCondLst>
                            <p:childTnLst>
                              <p:par>
                                <p:cTn id="1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5" dur="500"/>
                                        <p:tgtEl>
                                          <p:spTgt spid="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8" dur="5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1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4" dur="5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0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3" dur="500"/>
                                        <p:tgtEl>
                                          <p:spTgt spid="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6" dur="5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9" dur="500"/>
                                        <p:tgtEl>
                                          <p:spTgt spid="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2" dur="5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5" dur="500"/>
                                        <p:tgtEl>
                                          <p:spTgt spid="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8" dur="5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1" dur="500"/>
                                        <p:tgtEl>
                                          <p:spTgt spid="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3" grpId="1"/>
      <p:bldP spid="37897" grpId="0"/>
      <p:bldP spid="37897" grpId="1"/>
      <p:bldP spid="37901" grpId="0"/>
      <p:bldP spid="37901" grpId="1"/>
      <p:bldP spid="37905" grpId="0"/>
      <p:bldP spid="37905" grpId="1"/>
      <p:bldP spid="37943" grpId="0"/>
      <p:bldP spid="37945" grpId="0"/>
      <p:bldP spid="379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5094" name="Picture 38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719138"/>
            <a:ext cx="2808287" cy="2565400"/>
          </a:xfrm>
          <a:prstGeom prst="rect">
            <a:avLst/>
          </a:prstGeom>
          <a:noFill/>
        </p:spPr>
      </p:pic>
      <p:pic>
        <p:nvPicPr>
          <p:cNvPr id="45100" name="Picture 44" descr="jsw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14338"/>
            <a:ext cx="5616575" cy="3878262"/>
          </a:xfrm>
          <a:prstGeom prst="rect">
            <a:avLst/>
          </a:prstGeom>
          <a:noFill/>
        </p:spPr>
      </p:pic>
      <p:pic>
        <p:nvPicPr>
          <p:cNvPr id="45114" name="Picture 58" descr="p3_photo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  <p:pic>
        <p:nvPicPr>
          <p:cNvPr id="45109" name="Picture 53" descr="green_nature_bg_transp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45110" name="Picture 54" descr="GG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sp>
        <p:nvSpPr>
          <p:cNvPr id="45060" name="Tijdelijke aanduiding voor tekst 9"/>
          <p:cNvSpPr>
            <a:spLocks/>
          </p:cNvSpPr>
          <p:nvPr/>
        </p:nvSpPr>
        <p:spPr bwMode="auto">
          <a:xfrm>
            <a:off x="2270125" y="404813"/>
            <a:ext cx="367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4P’s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1" name="Tijdelijke aanduiding voor tekst 9"/>
          <p:cNvSpPr>
            <a:spLocks/>
          </p:cNvSpPr>
          <p:nvPr/>
        </p:nvSpPr>
        <p:spPr bwMode="auto">
          <a:xfrm>
            <a:off x="34925" y="44450"/>
            <a:ext cx="1512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Strategic analysis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5091" name="Tijdelijke aanduiding voor tekst 9"/>
          <p:cNvSpPr>
            <a:spLocks/>
          </p:cNvSpPr>
          <p:nvPr/>
        </p:nvSpPr>
        <p:spPr bwMode="auto">
          <a:xfrm>
            <a:off x="2268538" y="3429000"/>
            <a:ext cx="367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Swot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95" name="Tijdelijke aanduiding voor tekst 9"/>
          <p:cNvSpPr>
            <a:spLocks/>
          </p:cNvSpPr>
          <p:nvPr/>
        </p:nvSpPr>
        <p:spPr bwMode="auto">
          <a:xfrm>
            <a:off x="5222875" y="404813"/>
            <a:ext cx="367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Positioning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101" name="Tijdelijke aanduiding voor tekst 9"/>
          <p:cNvSpPr>
            <a:spLocks/>
          </p:cNvSpPr>
          <p:nvPr/>
        </p:nvSpPr>
        <p:spPr bwMode="auto">
          <a:xfrm>
            <a:off x="4211638" y="4384675"/>
            <a:ext cx="4681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Ardoer is performing well on the family segment but its current strategy is too much focused  to develop 16-35 target group, especially in the highly competitive environment                 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4275138" y="2205038"/>
            <a:ext cx="1296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latin typeface="Calibri" pitchFamily="34" charset="0"/>
              </a:rPr>
              <a:t>Trade faires</a:t>
            </a:r>
          </a:p>
        </p:txBody>
      </p:sp>
      <p:pic>
        <p:nvPicPr>
          <p:cNvPr id="45104" name="Picture 48" descr="Image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750" y="1557338"/>
            <a:ext cx="5689600" cy="3927475"/>
          </a:xfrm>
          <a:prstGeom prst="rect">
            <a:avLst/>
          </a:prstGeom>
          <a:noFill/>
        </p:spPr>
      </p:pic>
      <p:pic>
        <p:nvPicPr>
          <p:cNvPr id="45105" name="Picture 49" descr="ardoer_logo_2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284538"/>
            <a:ext cx="792163" cy="708025"/>
          </a:xfrm>
          <a:prstGeom prst="rect">
            <a:avLst/>
          </a:prstGeom>
          <a:noFill/>
        </p:spPr>
      </p:pic>
      <p:sp>
        <p:nvSpPr>
          <p:cNvPr id="45106" name="Tijdelijke aanduiding voor tekst 9"/>
          <p:cNvSpPr>
            <a:spLocks/>
          </p:cNvSpPr>
          <p:nvPr/>
        </p:nvSpPr>
        <p:spPr bwMode="auto">
          <a:xfrm>
            <a:off x="2338388" y="5516563"/>
            <a:ext cx="4681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concepts should aim at repositioning Ardoer as a more adventurous, activity oriented brand ( //  Appelhof)      </a:t>
            </a:r>
          </a:p>
        </p:txBody>
      </p:sp>
      <p:pic>
        <p:nvPicPr>
          <p:cNvPr id="45097" name="Picture 41" descr="rgq"/>
          <p:cNvPicPr>
            <a:picLocks noChangeAspect="1" noChangeArrowheads="1"/>
          </p:cNvPicPr>
          <p:nvPr/>
        </p:nvPicPr>
        <p:blipFill>
          <a:blip r:embed="rId10" cstate="print"/>
          <a:srcRect l="5963" t="5449" r="6577" b="4924"/>
          <a:stretch>
            <a:fillRect/>
          </a:stretch>
        </p:blipFill>
        <p:spPr bwMode="auto">
          <a:xfrm>
            <a:off x="2411413" y="3794125"/>
            <a:ext cx="2808287" cy="2587625"/>
          </a:xfrm>
          <a:prstGeom prst="rect">
            <a:avLst/>
          </a:prstGeom>
          <a:noFill/>
        </p:spPr>
      </p:pic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4510088" y="3976688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C0000"/>
                </a:solidFill>
                <a:latin typeface="Calibri" pitchFamily="34" charset="0"/>
              </a:rPr>
              <a:t>Website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1706F4BE-B733-4143-9F14-298E66386C4B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5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45113" name="Picture 57" descr="Image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4570413" y="2871788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alibri" pitchFamily="34" charset="0"/>
              </a:rPr>
              <a:t>Radio</a:t>
            </a:r>
          </a:p>
        </p:txBody>
      </p:sp>
      <p:pic>
        <p:nvPicPr>
          <p:cNvPr id="45116" name="Picture 60" descr="fdsh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58"/>
          <a:stretch>
            <a:fillRect/>
          </a:stretch>
        </p:blipFill>
        <p:spPr bwMode="auto">
          <a:xfrm>
            <a:off x="6372225" y="5157788"/>
            <a:ext cx="1079500" cy="13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1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3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1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8.88889E-6 C -0.00555 -0.01135 -0.01111 -0.02269 -0.01631 -0.03102 C -0.02152 -0.03936 -0.02586 -0.04468 -0.03142 -0.04977 C -0.03697 -0.05487 -0.04166 -0.05996 -0.04999 -0.06204 C -0.05833 -0.06413 -0.07465 -0.06227 -0.08142 -0.06204 C -0.08819 -0.06181 -0.08524 -0.05996 -0.09079 -0.06065 C -0.09635 -0.06135 -0.10572 -0.06413 -0.1151 -0.06667 " pathEditMode="relative" ptsTypes="aaaaaaA">
                                      <p:cBhvr>
                                        <p:cTn id="86" dur="2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0" grpId="1"/>
      <p:bldP spid="45091" grpId="0"/>
      <p:bldP spid="45091" grpId="1"/>
      <p:bldP spid="45095" grpId="0"/>
      <p:bldP spid="45101" grpId="0"/>
      <p:bldP spid="45101" grpId="1"/>
      <p:bldP spid="45102" grpId="0"/>
      <p:bldP spid="45102" grpId="1"/>
      <p:bldP spid="45106" grpId="0"/>
      <p:bldP spid="45107" grpId="0"/>
      <p:bldP spid="45107" grpId="1"/>
      <p:bldP spid="45115" grpId="1"/>
      <p:bldP spid="451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9187" name="Picture 35" descr="p3_photo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  <p:pic>
        <p:nvPicPr>
          <p:cNvPr id="49182" name="Picture 30" descr="green_nature_bg_transp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49183" name="Picture 31" descr="GGG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sp>
        <p:nvSpPr>
          <p:cNvPr id="49163" name="Tijdelijke aanduiding voor tekst 9"/>
          <p:cNvSpPr>
            <a:spLocks/>
          </p:cNvSpPr>
          <p:nvPr/>
        </p:nvSpPr>
        <p:spPr bwMode="auto">
          <a:xfrm>
            <a:off x="2268538" y="1917700"/>
            <a:ext cx="6624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Key issues</a:t>
            </a:r>
          </a:p>
          <a:p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>
              <a:spcBef>
                <a:spcPct val="100000"/>
              </a:spcBef>
              <a:buFont typeface="Symbol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Address 16-35 target                      </a:t>
            </a:r>
          </a:p>
          <a:p>
            <a:pPr>
              <a:buFont typeface="Symbol" pitchFamily="18" charset="2"/>
              <a:buChar char="Þ"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 segmentation approach ? </a:t>
            </a:r>
          </a:p>
          <a:p>
            <a:pPr>
              <a:buFont typeface="Symbol" pitchFamily="18" charset="2"/>
              <a:buChar char="Þ"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 promotional approach ?</a:t>
            </a:r>
          </a:p>
          <a:p>
            <a:pPr>
              <a:spcBef>
                <a:spcPct val="200000"/>
              </a:spcBef>
              <a:buFont typeface="Symbol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Maintain &amp; improve performance of current target groups </a:t>
            </a:r>
          </a:p>
          <a:p>
            <a:pPr>
              <a:buFont typeface="Symbol" pitchFamily="18" charset="2"/>
              <a:buChar char="Þ"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 right balance ?</a:t>
            </a:r>
          </a:p>
          <a:p>
            <a:pPr>
              <a:spcBef>
                <a:spcPct val="200000"/>
              </a:spcBef>
              <a:buFont typeface="Symbol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Website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</a:t>
            </a:r>
          </a:p>
          <a:p>
            <a:pPr>
              <a:buFont typeface="Symbol" pitchFamily="18" charset="2"/>
              <a:buChar char="Þ"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 improve or Change ?                                                                                                  </a:t>
            </a:r>
          </a:p>
          <a:p>
            <a:pPr>
              <a:buFont typeface="Symbol" pitchFamily="18" charset="2"/>
              <a:buChar char="Þ"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 increase traffic &amp; online booking?</a:t>
            </a:r>
          </a:p>
          <a:p>
            <a:pPr>
              <a:buFont typeface="Symbol" pitchFamily="18" charset="2"/>
              <a:buNone/>
            </a:pP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9168" name="Picture 16" descr="socia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132013"/>
            <a:ext cx="1008063" cy="703262"/>
          </a:xfrm>
          <a:prstGeom prst="rect">
            <a:avLst/>
          </a:prstGeom>
          <a:noFill/>
        </p:spPr>
      </p:pic>
      <p:sp>
        <p:nvSpPr>
          <p:cNvPr id="49159" name="Tijdelijke aanduiding voor tekst 9"/>
          <p:cNvSpPr>
            <a:spLocks/>
          </p:cNvSpPr>
          <p:nvPr/>
        </p:nvSpPr>
        <p:spPr bwMode="auto">
          <a:xfrm>
            <a:off x="34925" y="44450"/>
            <a:ext cx="1512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Objectives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9160" name="Tijdelijke aanduiding voor tekst 9"/>
          <p:cNvSpPr>
            <a:spLocks/>
          </p:cNvSpPr>
          <p:nvPr/>
        </p:nvSpPr>
        <p:spPr bwMode="auto">
          <a:xfrm>
            <a:off x="2268538" y="404813"/>
            <a:ext cx="3240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Quantitative</a:t>
            </a:r>
          </a:p>
          <a:p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>
              <a:buFont typeface="Symbol" pitchFamily="18" charset="2"/>
              <a:buBlip>
                <a:blip r:embed="rId7"/>
              </a:buBlip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Reach 100% increase of 16-35 target group (50 000 to 100 000 customers)</a:t>
            </a:r>
          </a:p>
          <a:p>
            <a:pPr>
              <a:buFont typeface="Symbol" pitchFamily="18" charset="2"/>
              <a:buBlip>
                <a:blip r:embed="rId7"/>
              </a:buBlip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Increase  online sales</a:t>
            </a:r>
          </a:p>
          <a:p>
            <a:pPr>
              <a:buFont typeface="Symbol" pitchFamily="18" charset="2"/>
              <a:buNone/>
            </a:pP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162" name="Tijdelijke aanduiding voor tekst 9"/>
          <p:cNvSpPr>
            <a:spLocks/>
          </p:cNvSpPr>
          <p:nvPr/>
        </p:nvSpPr>
        <p:spPr bwMode="auto">
          <a:xfrm>
            <a:off x="5653088" y="404813"/>
            <a:ext cx="3240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Qualitative</a:t>
            </a:r>
          </a:p>
          <a:p>
            <a:pPr algn="r"/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>
              <a:buFont typeface="Symbol" pitchFamily="18" charset="2"/>
              <a:buBlip>
                <a:blip r:embed="rId7"/>
              </a:buBlip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Develop brand image perception</a:t>
            </a:r>
          </a:p>
          <a:p>
            <a:pPr>
              <a:buFont typeface="Symbol" pitchFamily="18" charset="2"/>
              <a:buBlip>
                <a:blip r:embed="rId7"/>
              </a:buBlip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Create online Experience platform</a:t>
            </a:r>
          </a:p>
          <a:p>
            <a:pPr>
              <a:buFont typeface="Symbol" pitchFamily="18" charset="2"/>
              <a:buNone/>
            </a:pP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9166" name="Picture 14" descr="dollar-79175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700213"/>
            <a:ext cx="838200" cy="873125"/>
          </a:xfrm>
          <a:prstGeom prst="rect">
            <a:avLst/>
          </a:prstGeom>
          <a:noFill/>
        </p:spPr>
      </p:pic>
      <p:pic>
        <p:nvPicPr>
          <p:cNvPr id="49165" name="Picture 13" descr="banner_geograph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274888"/>
            <a:ext cx="696912" cy="696912"/>
          </a:xfrm>
          <a:prstGeom prst="rect">
            <a:avLst/>
          </a:prstGeom>
          <a:noFill/>
        </p:spPr>
      </p:pic>
      <p:pic>
        <p:nvPicPr>
          <p:cNvPr id="49170" name="Picture 18" descr="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55941">
            <a:off x="5867400" y="1700213"/>
            <a:ext cx="463550" cy="463550"/>
          </a:xfrm>
          <a:prstGeom prst="rect">
            <a:avLst/>
          </a:prstGeom>
          <a:noFill/>
        </p:spPr>
      </p:pic>
      <p:pic>
        <p:nvPicPr>
          <p:cNvPr id="49171" name="Picture 19" descr="silhouett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3749675"/>
            <a:ext cx="376237" cy="576263"/>
          </a:xfrm>
          <a:prstGeom prst="rect">
            <a:avLst/>
          </a:prstGeom>
          <a:noFill/>
        </p:spPr>
      </p:pic>
      <p:pic>
        <p:nvPicPr>
          <p:cNvPr id="49172" name="Picture 20" descr="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20605"/>
              </a:clrFrom>
              <a:clrTo>
                <a:srgbClr val="0206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4825" y="3749675"/>
            <a:ext cx="623888" cy="555625"/>
          </a:xfrm>
          <a:prstGeom prst="rect">
            <a:avLst/>
          </a:prstGeom>
          <a:noFill/>
        </p:spPr>
      </p:pic>
      <p:pic>
        <p:nvPicPr>
          <p:cNvPr id="49173" name="Picture 21" descr="i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4288" y="4397375"/>
            <a:ext cx="1079500" cy="544513"/>
          </a:xfrm>
          <a:prstGeom prst="rect">
            <a:avLst/>
          </a:prstGeom>
          <a:noFill/>
        </p:spPr>
      </p:pic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14" cstate="print"/>
          <a:srcRect l="12869" t="13680" r="43919" b="9972"/>
          <a:stretch>
            <a:fillRect/>
          </a:stretch>
        </p:blipFill>
        <p:spPr bwMode="auto">
          <a:xfrm>
            <a:off x="5867400" y="4724400"/>
            <a:ext cx="1044575" cy="1154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9175" name="Tijdelijke aanduiding voor tekst 9"/>
          <p:cNvSpPr>
            <a:spLocks/>
          </p:cNvSpPr>
          <p:nvPr/>
        </p:nvSpPr>
        <p:spPr bwMode="auto">
          <a:xfrm rot="-1233363">
            <a:off x="6516688" y="2565400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Offline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V="1">
            <a:off x="7237413" y="2492375"/>
            <a:ext cx="574675" cy="720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7" name="Tijdelijke aanduiding voor tekst 9"/>
          <p:cNvSpPr>
            <a:spLocks/>
          </p:cNvSpPr>
          <p:nvPr/>
        </p:nvSpPr>
        <p:spPr bwMode="auto">
          <a:xfrm rot="1323481">
            <a:off x="7596188" y="2997200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Online 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9178" name="Picture 26" descr="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7413" y="2592388"/>
            <a:ext cx="463550" cy="463550"/>
          </a:xfrm>
          <a:prstGeom prst="rect">
            <a:avLst/>
          </a:prstGeom>
          <a:noFill/>
        </p:spPr>
      </p:pic>
      <p:sp>
        <p:nvSpPr>
          <p:cNvPr id="49180" name="Tijdelijke aanduiding voor tekst 9"/>
          <p:cNvSpPr>
            <a:spLocks/>
          </p:cNvSpPr>
          <p:nvPr/>
        </p:nvSpPr>
        <p:spPr bwMode="auto">
          <a:xfrm>
            <a:off x="2411413" y="1844675"/>
            <a:ext cx="64817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HOUSTON,</a:t>
            </a:r>
          </a:p>
          <a:p>
            <a:pPr algn="ctr">
              <a:spcBef>
                <a:spcPct val="10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have Solutions !</a:t>
            </a:r>
            <a:endParaRPr 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100000"/>
              </a:spcBef>
              <a:buFont typeface="Symbol" pitchFamily="18" charset="2"/>
              <a:buNone/>
            </a:pPr>
            <a:endParaRPr 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08D77F8E-8227-4B6D-9034-8BAC295D1885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6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49186" name="Picture 34" descr="Image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85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9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build="allAtOnce"/>
      <p:bldP spid="49160" grpId="0"/>
      <p:bldP spid="49160" grpId="1"/>
      <p:bldP spid="49162" grpId="0"/>
      <p:bldP spid="49162" grpId="1"/>
      <p:bldP spid="49175" grpId="0" build="allAtOnce"/>
      <p:bldP spid="49176" grpId="0" animBg="1"/>
      <p:bldP spid="49176" grpId="1" animBg="1"/>
      <p:bldP spid="4917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242" name="Picture 74" descr="p3_photo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4843463"/>
            <a:ext cx="1752600" cy="1998662"/>
          </a:xfrm>
          <a:prstGeom prst="rect">
            <a:avLst/>
          </a:prstGeom>
          <a:noFill/>
        </p:spPr>
      </p:pic>
      <p:pic>
        <p:nvPicPr>
          <p:cNvPr id="7336" name="Picture 168"/>
          <p:cNvPicPr>
            <a:picLocks noChangeAspect="1" noChangeArrowheads="1"/>
          </p:cNvPicPr>
          <p:nvPr/>
        </p:nvPicPr>
        <p:blipFill>
          <a:blip r:embed="rId5" cstate="print"/>
          <a:srcRect l="12869" t="13680" r="43919" b="9972"/>
          <a:stretch>
            <a:fillRect/>
          </a:stretch>
        </p:blipFill>
        <p:spPr bwMode="auto">
          <a:xfrm rot="-1201400">
            <a:off x="2843213" y="908050"/>
            <a:ext cx="1644650" cy="18161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334" name="Picture 166"/>
          <p:cNvPicPr>
            <a:picLocks noChangeAspect="1" noChangeArrowheads="1"/>
          </p:cNvPicPr>
          <p:nvPr/>
        </p:nvPicPr>
        <p:blipFill>
          <a:blip r:embed="rId6" cstate="print"/>
          <a:srcRect l="20700" t="36720" r="37868" b="30888"/>
          <a:stretch>
            <a:fillRect/>
          </a:stretch>
        </p:blipFill>
        <p:spPr bwMode="auto">
          <a:xfrm>
            <a:off x="2555875" y="4279900"/>
            <a:ext cx="4678363" cy="2284413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342" name="Picture 174"/>
          <p:cNvPicPr>
            <a:picLocks noChangeAspect="1" noChangeArrowheads="1"/>
          </p:cNvPicPr>
          <p:nvPr/>
        </p:nvPicPr>
        <p:blipFill>
          <a:blip r:embed="rId7" cstate="print"/>
          <a:srcRect t="24480" r="57240" b="7848"/>
          <a:stretch>
            <a:fillRect/>
          </a:stretch>
        </p:blipFill>
        <p:spPr bwMode="auto">
          <a:xfrm>
            <a:off x="5507038" y="4581525"/>
            <a:ext cx="1801812" cy="1782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346" name="Text Box 178"/>
          <p:cNvSpPr txBox="1">
            <a:spLocks noChangeArrowheads="1"/>
          </p:cNvSpPr>
          <p:nvPr/>
        </p:nvSpPr>
        <p:spPr bwMode="auto">
          <a:xfrm rot="981349">
            <a:off x="5364163" y="4437063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Blogs = content + free ad</a:t>
            </a:r>
          </a:p>
        </p:txBody>
      </p:sp>
      <p:pic>
        <p:nvPicPr>
          <p:cNvPr id="7347" name="Picture 179" descr="eq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</a:blip>
          <a:srcRect l="50591" b="50533"/>
          <a:stretch>
            <a:fillRect/>
          </a:stretch>
        </p:blipFill>
        <p:spPr bwMode="auto">
          <a:xfrm>
            <a:off x="5651500" y="3975100"/>
            <a:ext cx="1943100" cy="1677988"/>
          </a:xfrm>
          <a:prstGeom prst="rect">
            <a:avLst/>
          </a:prstGeom>
          <a:noFill/>
        </p:spPr>
      </p:pic>
      <p:pic>
        <p:nvPicPr>
          <p:cNvPr id="7348" name="Picture 180" descr="d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</a:blip>
          <a:srcRect l="50479" t="3424" r="4297" b="50200"/>
          <a:stretch>
            <a:fillRect/>
          </a:stretch>
        </p:blipFill>
        <p:spPr bwMode="auto">
          <a:xfrm>
            <a:off x="4038600" y="2852738"/>
            <a:ext cx="1871663" cy="1655762"/>
          </a:xfrm>
          <a:prstGeom prst="rect">
            <a:avLst/>
          </a:prstGeom>
          <a:noFill/>
        </p:spPr>
      </p:pic>
      <p:sp>
        <p:nvSpPr>
          <p:cNvPr id="7349" name="Text Box 181"/>
          <p:cNvSpPr txBox="1">
            <a:spLocks noChangeArrowheads="1"/>
          </p:cNvSpPr>
          <p:nvPr/>
        </p:nvSpPr>
        <p:spPr bwMode="auto">
          <a:xfrm rot="561830">
            <a:off x="5938838" y="4149725"/>
            <a:ext cx="181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latin typeface="Calibri" pitchFamily="34" charset="0"/>
              </a:rPr>
              <a:t>Budget forecast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350" name="Text Box 182"/>
          <p:cNvSpPr txBox="1">
            <a:spLocks noChangeArrowheads="1"/>
          </p:cNvSpPr>
          <p:nvPr/>
        </p:nvSpPr>
        <p:spPr bwMode="auto">
          <a:xfrm>
            <a:off x="4110038" y="345757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solidFill>
                  <a:schemeClr val="bg1"/>
                </a:solidFill>
                <a:latin typeface="Calibri" pitchFamily="34" charset="0"/>
              </a:rPr>
              <a:t>15 to 40 0000 p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51" name="Text Box 183"/>
          <p:cNvSpPr txBox="1">
            <a:spLocks noChangeArrowheads="1"/>
          </p:cNvSpPr>
          <p:nvPr/>
        </p:nvSpPr>
        <p:spPr bwMode="auto">
          <a:xfrm>
            <a:off x="5815013" y="4603750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latin typeface="Calibri" pitchFamily="34" charset="0"/>
              </a:rPr>
              <a:t>Website 100 000€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latin typeface="Calibri" pitchFamily="34" charset="0"/>
              </a:rPr>
              <a:t>Free ad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52" name="Text Box 184"/>
          <p:cNvSpPr txBox="1">
            <a:spLocks noChangeArrowheads="1"/>
          </p:cNvSpPr>
          <p:nvPr/>
        </p:nvSpPr>
        <p:spPr bwMode="auto">
          <a:xfrm rot="-1160527">
            <a:off x="3779838" y="2903538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Expected Reach / season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for 16-35 target group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572000" y="765175"/>
            <a:ext cx="4319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0"/>
              </a:rPr>
              <a:t>http://www.affiliatefuture.com/merchants/Default.asp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1"/>
              </a:rPr>
              <a:t>http://www.cj.com/advertisers/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2"/>
              </a:rPr>
              <a:t>http://www.google.com/ads/affiliatenetwork/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>NL specific affiliation network</a:t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3"/>
              </a:rPr>
              <a:t>http://www.daisycon.com/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4"/>
              </a:rPr>
              <a:t>http://www.tradedoubler.com/nl-nl/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5"/>
              </a:rPr>
              <a:t>http://www.tradetracker.net/nl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en-US" sz="100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1000">
                <a:solidFill>
                  <a:srgbClr val="CC0000"/>
                </a:solidFill>
                <a:latin typeface="Calibri" pitchFamily="34" charset="0"/>
                <a:hlinkClick r:id="rId16"/>
              </a:rPr>
              <a:t>http://www.m4n.nl/</a:t>
            </a:r>
            <a:r>
              <a:rPr lang="en-US" sz="1000">
                <a:solidFill>
                  <a:srgbClr val="CC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198" name="Tijdelijke aanduiding voor tekst 9"/>
          <p:cNvSpPr>
            <a:spLocks/>
          </p:cNvSpPr>
          <p:nvPr/>
        </p:nvSpPr>
        <p:spPr bwMode="auto">
          <a:xfrm>
            <a:off x="5508625" y="404813"/>
            <a:ext cx="3313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Attract new target segments</a:t>
            </a:r>
          </a:p>
          <a:p>
            <a:pPr algn="r"/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 algn="r"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Attract 16-35 people, from The Netherlands and from Germany</a:t>
            </a:r>
          </a:p>
          <a:p>
            <a:pPr algn="r">
              <a:buFont typeface="Symbol" pitchFamily="18" charset="2"/>
              <a:buNone/>
            </a:pPr>
            <a:endParaRPr lang="en-US" sz="1400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16-18 = School groups, friends</a:t>
            </a:r>
          </a:p>
          <a:p>
            <a:pPr algn="r"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18-25 = friends, students groups</a:t>
            </a:r>
          </a:p>
          <a:p>
            <a:pPr algn="r"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25-35 = friends, young couples, incentive groups</a:t>
            </a:r>
          </a:p>
          <a:p>
            <a:pPr algn="r">
              <a:buFont typeface="Symbol" pitchFamily="18" charset="2"/>
              <a:buNone/>
            </a:pPr>
            <a:endParaRPr lang="en-US" sz="140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2051050" y="385763"/>
            <a:ext cx="68421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Promotional plan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OFFLINE promotions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Trade fairs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Print media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Broadcasting media 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Other communication support</a:t>
            </a:r>
          </a:p>
        </p:txBody>
      </p:sp>
      <p:sp>
        <p:nvSpPr>
          <p:cNvPr id="7335" name="Text Box 167"/>
          <p:cNvSpPr txBox="1">
            <a:spLocks noChangeArrowheads="1"/>
          </p:cNvSpPr>
          <p:nvPr/>
        </p:nvSpPr>
        <p:spPr bwMode="auto">
          <a:xfrm>
            <a:off x="2051050" y="404813"/>
            <a:ext cx="68421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ONLINE promotions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Website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Advertising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Blogging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Networking</a:t>
            </a:r>
          </a:p>
        </p:txBody>
      </p:sp>
      <p:pic>
        <p:nvPicPr>
          <p:cNvPr id="7237" name="Picture 69" descr="green_nature_bg_transp"/>
          <p:cNvPicPr>
            <a:picLocks noChangeAspect="1" noChangeArrowheads="1"/>
          </p:cNvPicPr>
          <p:nvPr/>
        </p:nvPicPr>
        <p:blipFill>
          <a:blip r:embed="rId17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pic>
        <p:nvPicPr>
          <p:cNvPr id="7238" name="Picture 70" descr="GGG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184150"/>
            <a:ext cx="541338" cy="1444625"/>
          </a:xfrm>
          <a:prstGeom prst="rect">
            <a:avLst/>
          </a:prstGeom>
          <a:noFill/>
        </p:spPr>
      </p:pic>
      <p:sp>
        <p:nvSpPr>
          <p:cNvPr id="7176" name="Tijdelijke aanduiding voor tekst 9"/>
          <p:cNvSpPr>
            <a:spLocks/>
          </p:cNvSpPr>
          <p:nvPr/>
        </p:nvSpPr>
        <p:spPr bwMode="auto">
          <a:xfrm>
            <a:off x="34925" y="44450"/>
            <a:ext cx="1512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Milestones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177" name="Picture 9" descr="ardoer_logo_20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18000"/>
          </a:blip>
          <a:srcRect/>
          <a:stretch>
            <a:fillRect/>
          </a:stretch>
        </p:blipFill>
        <p:spPr bwMode="auto">
          <a:xfrm>
            <a:off x="5008563" y="2636838"/>
            <a:ext cx="504825" cy="450850"/>
          </a:xfrm>
          <a:prstGeom prst="rect">
            <a:avLst/>
          </a:prstGeom>
          <a:noFill/>
        </p:spPr>
      </p:pic>
      <p:sp>
        <p:nvSpPr>
          <p:cNvPr id="7178" name="Tijdelijke aanduiding voor tekst 9"/>
          <p:cNvSpPr>
            <a:spLocks/>
          </p:cNvSpPr>
          <p:nvPr/>
        </p:nvSpPr>
        <p:spPr bwMode="auto">
          <a:xfrm>
            <a:off x="2268538" y="404813"/>
            <a:ext cx="3240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Update image  </a:t>
            </a:r>
          </a:p>
          <a:p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Allow customers to 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dream through Ardoer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image</a:t>
            </a:r>
          </a:p>
          <a:p>
            <a:pPr>
              <a:buFont typeface="Symbol" pitchFamily="18" charset="2"/>
              <a:buNone/>
            </a:pPr>
            <a:endParaRPr lang="en-US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Evasion                            </a:t>
            </a: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Recreation</a:t>
            </a: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Adventure</a:t>
            </a: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81" name="Picture 13" descr="00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2339975" y="2500313"/>
            <a:ext cx="1019175" cy="974725"/>
          </a:xfrm>
          <a:prstGeom prst="rect">
            <a:avLst/>
          </a:prstGeom>
          <a:noFill/>
        </p:spPr>
      </p:pic>
      <p:pic>
        <p:nvPicPr>
          <p:cNvPr id="7182" name="Picture 14" descr="coe12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30513" y="2406650"/>
            <a:ext cx="661987" cy="661988"/>
          </a:xfrm>
          <a:prstGeom prst="rect">
            <a:avLst/>
          </a:prstGeom>
          <a:noFill/>
        </p:spPr>
      </p:pic>
      <p:sp>
        <p:nvSpPr>
          <p:cNvPr id="7183" name="Tijdelijke aanduiding voor tekst 9"/>
          <p:cNvSpPr>
            <a:spLocks/>
          </p:cNvSpPr>
          <p:nvPr/>
        </p:nvSpPr>
        <p:spPr bwMode="auto">
          <a:xfrm>
            <a:off x="3563938" y="1844675"/>
            <a:ext cx="8651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REALISM                        </a:t>
            </a: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94" name="Tijdelijke aanduiding voor tekst 9"/>
          <p:cNvSpPr>
            <a:spLocks/>
          </p:cNvSpPr>
          <p:nvPr/>
        </p:nvSpPr>
        <p:spPr bwMode="auto">
          <a:xfrm>
            <a:off x="3997325" y="1485900"/>
            <a:ext cx="13668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INTERACTIVITY                        </a:t>
            </a: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95" name="Tijdelijke aanduiding voor tekst 9"/>
          <p:cNvSpPr>
            <a:spLocks/>
          </p:cNvSpPr>
          <p:nvPr/>
        </p:nvSpPr>
        <p:spPr bwMode="auto">
          <a:xfrm>
            <a:off x="4357688" y="1917700"/>
            <a:ext cx="13668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EYE CATCHING EFFECT                        </a:t>
            </a: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97" name="Tijdelijke aanduiding voor tekst 9"/>
          <p:cNvSpPr>
            <a:spLocks/>
          </p:cNvSpPr>
          <p:nvPr/>
        </p:nvSpPr>
        <p:spPr bwMode="auto">
          <a:xfrm>
            <a:off x="5508625" y="3317875"/>
            <a:ext cx="33131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Develop segmentation strategy  </a:t>
            </a:r>
          </a:p>
          <a:p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Concept 1	“ Yin Yang ”</a:t>
            </a: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Concept 2	“ 7/5 ”</a:t>
            </a: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Concept 3	“ 4Ds ”</a:t>
            </a: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204" name="Picture 36" descr="i_button_voorkinderen_nl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7848600" y="4221163"/>
            <a:ext cx="431800" cy="411162"/>
          </a:xfrm>
          <a:prstGeom prst="rect">
            <a:avLst/>
          </a:prstGeom>
          <a:noFill/>
        </p:spPr>
      </p:pic>
      <p:pic>
        <p:nvPicPr>
          <p:cNvPr id="7205" name="Picture 37" descr="i_button_levensgenieters_nl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8318500" y="4224338"/>
            <a:ext cx="404813" cy="423862"/>
          </a:xfrm>
          <a:prstGeom prst="rect">
            <a:avLst/>
          </a:prstGeom>
          <a:noFill/>
        </p:spPr>
      </p:pic>
      <p:pic>
        <p:nvPicPr>
          <p:cNvPr id="7207" name="Picture 39" descr="ioji"/>
          <p:cNvPicPr>
            <a:picLocks noChangeAspect="1" noChangeArrowheads="1"/>
          </p:cNvPicPr>
          <p:nvPr/>
        </p:nvPicPr>
        <p:blipFill>
          <a:blip r:embed="rId24" cstate="print">
            <a:lum bright="12000" contrast="12000"/>
          </a:blip>
          <a:srcRect/>
          <a:stretch>
            <a:fillRect/>
          </a:stretch>
        </p:blipFill>
        <p:spPr bwMode="auto">
          <a:xfrm rot="-744193">
            <a:off x="5805488" y="5641975"/>
            <a:ext cx="492125" cy="481013"/>
          </a:xfrm>
          <a:prstGeom prst="rect">
            <a:avLst/>
          </a:prstGeom>
          <a:noFill/>
        </p:spPr>
      </p:pic>
      <p:pic>
        <p:nvPicPr>
          <p:cNvPr id="7208" name="Tijdelijke aanduiding voor inhoud 5" descr="people_around_globe.jpg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8000"/>
          </a:blip>
          <a:srcRect/>
          <a:stretch>
            <a:fillRect/>
          </a:stretch>
        </p:blipFill>
        <p:spPr bwMode="auto">
          <a:xfrm rot="637286">
            <a:off x="6310313" y="5065713"/>
            <a:ext cx="5191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" name="Picture 41" descr="ko"/>
          <p:cNvPicPr>
            <a:picLocks noChangeAspect="1" noChangeArrowheads="1"/>
          </p:cNvPicPr>
          <p:nvPr/>
        </p:nvPicPr>
        <p:blipFill>
          <a:blip r:embed="rId26" cstate="print">
            <a:lum bright="18000" contrast="36000"/>
          </a:blip>
          <a:srcRect/>
          <a:stretch>
            <a:fillRect/>
          </a:stretch>
        </p:blipFill>
        <p:spPr bwMode="auto">
          <a:xfrm>
            <a:off x="6381750" y="5713413"/>
            <a:ext cx="817563" cy="739775"/>
          </a:xfrm>
          <a:prstGeom prst="rect">
            <a:avLst/>
          </a:prstGeom>
          <a:noFill/>
        </p:spPr>
      </p:pic>
      <p:pic>
        <p:nvPicPr>
          <p:cNvPr id="7213" name="Picture 45" descr="silhouett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-822090">
            <a:off x="5567363" y="1052513"/>
            <a:ext cx="269875" cy="412750"/>
          </a:xfrm>
          <a:prstGeom prst="rect">
            <a:avLst/>
          </a:prstGeom>
          <a:noFill/>
        </p:spPr>
      </p:pic>
      <p:sp>
        <p:nvSpPr>
          <p:cNvPr id="7215" name="Freeform 47"/>
          <p:cNvSpPr>
            <a:spLocks/>
          </p:cNvSpPr>
          <p:nvPr/>
        </p:nvSpPr>
        <p:spPr bwMode="auto">
          <a:xfrm rot="-2092520">
            <a:off x="7023100" y="4986338"/>
            <a:ext cx="1096963" cy="141287"/>
          </a:xfrm>
          <a:custGeom>
            <a:avLst/>
            <a:gdLst/>
            <a:ahLst/>
            <a:cxnLst>
              <a:cxn ang="0">
                <a:pos x="953" y="408"/>
              </a:cxn>
              <a:cxn ang="0">
                <a:pos x="907" y="454"/>
              </a:cxn>
              <a:cxn ang="0">
                <a:pos x="771" y="499"/>
              </a:cxn>
              <a:cxn ang="0">
                <a:pos x="635" y="454"/>
              </a:cxn>
              <a:cxn ang="0">
                <a:pos x="499" y="272"/>
              </a:cxn>
              <a:cxn ang="0">
                <a:pos x="363" y="45"/>
              </a:cxn>
              <a:cxn ang="0">
                <a:pos x="182" y="0"/>
              </a:cxn>
              <a:cxn ang="0">
                <a:pos x="0" y="45"/>
              </a:cxn>
            </a:cxnLst>
            <a:rect l="0" t="0" r="r" b="b"/>
            <a:pathLst>
              <a:path w="953" h="499">
                <a:moveTo>
                  <a:pt x="953" y="408"/>
                </a:moveTo>
                <a:cubicBezTo>
                  <a:pt x="945" y="423"/>
                  <a:pt x="937" y="439"/>
                  <a:pt x="907" y="454"/>
                </a:cubicBezTo>
                <a:cubicBezTo>
                  <a:pt x="877" y="469"/>
                  <a:pt x="816" y="499"/>
                  <a:pt x="771" y="499"/>
                </a:cubicBezTo>
                <a:cubicBezTo>
                  <a:pt x="726" y="499"/>
                  <a:pt x="680" y="492"/>
                  <a:pt x="635" y="454"/>
                </a:cubicBezTo>
                <a:cubicBezTo>
                  <a:pt x="590" y="416"/>
                  <a:pt x="544" y="340"/>
                  <a:pt x="499" y="272"/>
                </a:cubicBezTo>
                <a:cubicBezTo>
                  <a:pt x="454" y="204"/>
                  <a:pt x="416" y="90"/>
                  <a:pt x="363" y="45"/>
                </a:cubicBezTo>
                <a:cubicBezTo>
                  <a:pt x="310" y="0"/>
                  <a:pt x="242" y="0"/>
                  <a:pt x="182" y="0"/>
                </a:cubicBezTo>
                <a:cubicBezTo>
                  <a:pt x="122" y="0"/>
                  <a:pt x="61" y="22"/>
                  <a:pt x="0" y="45"/>
                </a:cubicBezTo>
              </a:path>
            </a:pathLst>
          </a:custGeom>
          <a:noFill/>
          <a:ln w="3175" cmpd="sng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12" name="Picture 44" descr="16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20605"/>
              </a:clrFrom>
              <a:clrTo>
                <a:srgbClr val="0206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2775" y="1128713"/>
            <a:ext cx="623888" cy="555625"/>
          </a:xfrm>
          <a:prstGeom prst="rect">
            <a:avLst/>
          </a:prstGeom>
          <a:noFill/>
        </p:spPr>
      </p:pic>
      <p:pic>
        <p:nvPicPr>
          <p:cNvPr id="7217" name="Picture 49" descr="io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92950" y="2349500"/>
            <a:ext cx="1079500" cy="544513"/>
          </a:xfrm>
          <a:prstGeom prst="rect">
            <a:avLst/>
          </a:prstGeom>
          <a:noFill/>
        </p:spPr>
      </p:pic>
      <p:pic>
        <p:nvPicPr>
          <p:cNvPr id="7200" name="Picture 32" descr="ardoer_logo_20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18000"/>
          </a:blip>
          <a:srcRect/>
          <a:stretch>
            <a:fillRect/>
          </a:stretch>
        </p:blipFill>
        <p:spPr bwMode="auto">
          <a:xfrm>
            <a:off x="7421563" y="4254500"/>
            <a:ext cx="358775" cy="319088"/>
          </a:xfrm>
          <a:prstGeom prst="rect">
            <a:avLst/>
          </a:prstGeom>
          <a:noFill/>
        </p:spPr>
      </p:pic>
      <p:sp>
        <p:nvSpPr>
          <p:cNvPr id="7219" name="Tijdelijke aanduiding voor tekst 9"/>
          <p:cNvSpPr>
            <a:spLocks/>
          </p:cNvSpPr>
          <p:nvPr/>
        </p:nvSpPr>
        <p:spPr bwMode="auto">
          <a:xfrm>
            <a:off x="2195513" y="3860800"/>
            <a:ext cx="3529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Move Ardoer concept positioning</a:t>
            </a:r>
          </a:p>
          <a:p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From “</a:t>
            </a:r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Camping sites with heart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” to</a:t>
            </a:r>
          </a:p>
          <a:p>
            <a:pPr algn="r"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“Ardoer, Your welfare at heart” </a:t>
            </a:r>
          </a:p>
          <a:p>
            <a:pPr algn="ctr">
              <a:buFont typeface="Symbol" pitchFamily="18" charset="2"/>
              <a:buNone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“Put your heart </a:t>
            </a:r>
          </a:p>
          <a:p>
            <a:pPr algn="ctr">
              <a:buFont typeface="Symbol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into finding the right holidays”</a:t>
            </a:r>
          </a:p>
          <a:p>
            <a:pPr algn="ctr">
              <a:buFont typeface="Symbol" pitchFamily="18" charset="2"/>
              <a:buNone/>
            </a:pPr>
            <a:endParaRPr lang="en-US" sz="16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Symbol" pitchFamily="18" charset="2"/>
              <a:buNone/>
            </a:pPr>
            <a:endParaRPr lang="en-US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Targeted position: </a:t>
            </a:r>
            <a:r>
              <a:rPr lang="en-US" sz="1500" b="1">
                <a:solidFill>
                  <a:schemeClr val="bg1"/>
                </a:solidFill>
                <a:latin typeface="Calibri" pitchFamily="34" charset="0"/>
              </a:rPr>
              <a:t>THE camping Experience</a:t>
            </a:r>
          </a:p>
          <a:p>
            <a:pPr algn="r"/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>
            <a:off x="3708400" y="2925763"/>
            <a:ext cx="1511300" cy="358775"/>
          </a:xfrm>
          <a:custGeom>
            <a:avLst/>
            <a:gdLst/>
            <a:ahLst/>
            <a:cxnLst>
              <a:cxn ang="0">
                <a:pos x="1088" y="281"/>
              </a:cxn>
              <a:cxn ang="0">
                <a:pos x="997" y="326"/>
              </a:cxn>
              <a:cxn ang="0">
                <a:pos x="816" y="326"/>
              </a:cxn>
              <a:cxn ang="0">
                <a:pos x="680" y="235"/>
              </a:cxn>
              <a:cxn ang="0">
                <a:pos x="498" y="54"/>
              </a:cxn>
              <a:cxn ang="0">
                <a:pos x="226" y="8"/>
              </a:cxn>
              <a:cxn ang="0">
                <a:pos x="0" y="8"/>
              </a:cxn>
            </a:cxnLst>
            <a:rect l="0" t="0" r="r" b="b"/>
            <a:pathLst>
              <a:path w="1088" h="341">
                <a:moveTo>
                  <a:pt x="1088" y="281"/>
                </a:moveTo>
                <a:cubicBezTo>
                  <a:pt x="1065" y="300"/>
                  <a:pt x="1042" y="319"/>
                  <a:pt x="997" y="326"/>
                </a:cubicBezTo>
                <a:cubicBezTo>
                  <a:pt x="952" y="333"/>
                  <a:pt x="869" y="341"/>
                  <a:pt x="816" y="326"/>
                </a:cubicBezTo>
                <a:cubicBezTo>
                  <a:pt x="763" y="311"/>
                  <a:pt x="733" y="280"/>
                  <a:pt x="680" y="235"/>
                </a:cubicBezTo>
                <a:cubicBezTo>
                  <a:pt x="627" y="190"/>
                  <a:pt x="573" y="92"/>
                  <a:pt x="498" y="54"/>
                </a:cubicBezTo>
                <a:cubicBezTo>
                  <a:pt x="423" y="16"/>
                  <a:pt x="309" y="16"/>
                  <a:pt x="226" y="8"/>
                </a:cubicBezTo>
                <a:cubicBezTo>
                  <a:pt x="143" y="0"/>
                  <a:pt x="71" y="4"/>
                  <a:pt x="0" y="8"/>
                </a:cubicBezTo>
              </a:path>
            </a:pathLst>
          </a:custGeom>
          <a:noFill/>
          <a:ln w="3175" cmpd="sng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5641975" y="1844675"/>
            <a:ext cx="874713" cy="86360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7" y="91"/>
              </a:cxn>
              <a:cxn ang="0">
                <a:pos x="7" y="182"/>
              </a:cxn>
              <a:cxn ang="0">
                <a:pos x="52" y="318"/>
              </a:cxn>
              <a:cxn ang="0">
                <a:pos x="188" y="408"/>
              </a:cxn>
              <a:cxn ang="0">
                <a:pos x="324" y="363"/>
              </a:cxn>
              <a:cxn ang="0">
                <a:pos x="460" y="363"/>
              </a:cxn>
              <a:cxn ang="0">
                <a:pos x="551" y="454"/>
              </a:cxn>
              <a:cxn ang="0">
                <a:pos x="642" y="544"/>
              </a:cxn>
              <a:cxn ang="0">
                <a:pos x="778" y="544"/>
              </a:cxn>
            </a:cxnLst>
            <a:rect l="0" t="0" r="r" b="b"/>
            <a:pathLst>
              <a:path w="778" h="559">
                <a:moveTo>
                  <a:pt x="52" y="0"/>
                </a:moveTo>
                <a:cubicBezTo>
                  <a:pt x="33" y="30"/>
                  <a:pt x="14" y="61"/>
                  <a:pt x="7" y="91"/>
                </a:cubicBezTo>
                <a:cubicBezTo>
                  <a:pt x="0" y="121"/>
                  <a:pt x="0" y="144"/>
                  <a:pt x="7" y="182"/>
                </a:cubicBezTo>
                <a:cubicBezTo>
                  <a:pt x="14" y="220"/>
                  <a:pt x="22" y="280"/>
                  <a:pt x="52" y="318"/>
                </a:cubicBezTo>
                <a:cubicBezTo>
                  <a:pt x="82" y="356"/>
                  <a:pt x="143" y="401"/>
                  <a:pt x="188" y="408"/>
                </a:cubicBezTo>
                <a:cubicBezTo>
                  <a:pt x="233" y="415"/>
                  <a:pt x="279" y="370"/>
                  <a:pt x="324" y="363"/>
                </a:cubicBezTo>
                <a:cubicBezTo>
                  <a:pt x="369" y="356"/>
                  <a:pt x="422" y="348"/>
                  <a:pt x="460" y="363"/>
                </a:cubicBezTo>
                <a:cubicBezTo>
                  <a:pt x="498" y="378"/>
                  <a:pt x="521" y="424"/>
                  <a:pt x="551" y="454"/>
                </a:cubicBezTo>
                <a:cubicBezTo>
                  <a:pt x="581" y="484"/>
                  <a:pt x="604" y="529"/>
                  <a:pt x="642" y="544"/>
                </a:cubicBezTo>
                <a:cubicBezTo>
                  <a:pt x="680" y="559"/>
                  <a:pt x="755" y="544"/>
                  <a:pt x="778" y="544"/>
                </a:cubicBezTo>
              </a:path>
            </a:pathLst>
          </a:custGeom>
          <a:noFill/>
          <a:ln w="3175" cmpd="sng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31" name="Picture 63" descr="Comfortable-_Ardoer_target_audience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20001"/>
              </a:clrFrom>
              <a:clrTo>
                <a:srgbClr val="020001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6653213" y="2276475"/>
            <a:ext cx="504825" cy="720725"/>
          </a:xfrm>
          <a:prstGeom prst="rect">
            <a:avLst/>
          </a:prstGeom>
          <a:noFill/>
        </p:spPr>
      </p:pic>
      <p:sp>
        <p:nvSpPr>
          <p:cNvPr id="7234" name="Tijdelijke aanduiding voor tekst 9"/>
          <p:cNvSpPr>
            <a:spLocks/>
          </p:cNvSpPr>
          <p:nvPr/>
        </p:nvSpPr>
        <p:spPr bwMode="auto">
          <a:xfrm>
            <a:off x="1765300" y="2716213"/>
            <a:ext cx="7127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And create 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online platform  for outdoor tourism experience</a:t>
            </a:r>
          </a:p>
          <a:p>
            <a:pPr algn="r"/>
            <a:endParaRPr lang="en-US" sz="1600">
              <a:solidFill>
                <a:srgbClr val="CC0000"/>
              </a:solidFill>
              <a:latin typeface="Calibri" pitchFamily="34" charset="0"/>
            </a:endParaRPr>
          </a:p>
          <a:p>
            <a:pPr algn="r"/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4037146-9454-49FC-A349-40F17C4CBE15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7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7241" name="Picture 73" descr="Image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pic>
        <p:nvPicPr>
          <p:cNvPr id="7243" name="Picture 75"/>
          <p:cNvPicPr>
            <a:picLocks noChangeAspect="1" noChangeArrowheads="1"/>
          </p:cNvPicPr>
          <p:nvPr/>
        </p:nvPicPr>
        <p:blipFill>
          <a:blip r:embed="rId33" cstate="print"/>
          <a:srcRect l="8095" t="73845" r="69366" b="10715"/>
          <a:stretch>
            <a:fillRect/>
          </a:stretch>
        </p:blipFill>
        <p:spPr bwMode="auto">
          <a:xfrm>
            <a:off x="2339975" y="4540250"/>
            <a:ext cx="3960813" cy="16970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244" name="Picture 76"/>
          <p:cNvPicPr>
            <a:picLocks noChangeAspect="1" noChangeArrowheads="1"/>
          </p:cNvPicPr>
          <p:nvPr/>
        </p:nvPicPr>
        <p:blipFill>
          <a:blip r:embed="rId34" cstate="print"/>
          <a:srcRect l="19345" t="12238" r="39702" b="23683"/>
          <a:stretch>
            <a:fillRect/>
          </a:stretch>
        </p:blipFill>
        <p:spPr bwMode="auto">
          <a:xfrm>
            <a:off x="2378075" y="4365625"/>
            <a:ext cx="2016125" cy="19716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245" name="Picture 77"/>
          <p:cNvPicPr>
            <a:picLocks noChangeAspect="1" noChangeArrowheads="1"/>
          </p:cNvPicPr>
          <p:nvPr/>
        </p:nvPicPr>
        <p:blipFill>
          <a:blip r:embed="rId35" cstate="print"/>
          <a:srcRect l="18671" t="12254" r="29584" b="6381"/>
          <a:stretch>
            <a:fillRect/>
          </a:stretch>
        </p:blipFill>
        <p:spPr bwMode="auto">
          <a:xfrm>
            <a:off x="6443663" y="5157788"/>
            <a:ext cx="936625" cy="9207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246" name="Picture 78"/>
          <p:cNvPicPr>
            <a:picLocks noChangeAspect="1" noChangeArrowheads="1"/>
          </p:cNvPicPr>
          <p:nvPr/>
        </p:nvPicPr>
        <p:blipFill>
          <a:blip r:embed="rId36" cstate="print"/>
          <a:srcRect l="19801" t="13683" r="40149" b="9810"/>
          <a:stretch>
            <a:fillRect/>
          </a:stretch>
        </p:blipFill>
        <p:spPr bwMode="auto">
          <a:xfrm rot="568900">
            <a:off x="4211638" y="4365625"/>
            <a:ext cx="1404937" cy="1676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247" name="Picture 79"/>
          <p:cNvPicPr>
            <a:picLocks noChangeAspect="1" noChangeArrowheads="1"/>
          </p:cNvPicPr>
          <p:nvPr/>
        </p:nvPicPr>
        <p:blipFill>
          <a:blip r:embed="rId37" cstate="print"/>
          <a:srcRect l="8095" t="14397" r="58601" b="10715"/>
          <a:stretch>
            <a:fillRect/>
          </a:stretch>
        </p:blipFill>
        <p:spPr bwMode="auto">
          <a:xfrm rot="-753809">
            <a:off x="5511800" y="4983163"/>
            <a:ext cx="1157288" cy="162718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2051050" y="3148013"/>
            <a:ext cx="6842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Allow  customers to experience “holiday mood” online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endParaRPr lang="en-US" sz="1400" b="1">
              <a:solidFill>
                <a:srgbClr val="CC0000"/>
              </a:solidFill>
              <a:latin typeface="Calibri" pitchFamily="34" charset="0"/>
            </a:endParaRP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Website design 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Newsletter &amp; e-mailing</a:t>
            </a:r>
          </a:p>
          <a:p>
            <a:pPr algn="r">
              <a:buClr>
                <a:srgbClr val="800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Online advertising</a:t>
            </a:r>
          </a:p>
          <a:p>
            <a:pPr algn="r"/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Search engine optimization</a:t>
            </a:r>
          </a:p>
          <a:p>
            <a:pPr algn="r"/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Affiliation</a:t>
            </a:r>
          </a:p>
          <a:p>
            <a:pPr algn="r"/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Traffic analysis</a:t>
            </a:r>
          </a:p>
        </p:txBody>
      </p:sp>
      <p:pic>
        <p:nvPicPr>
          <p:cNvPr id="7250" name="Picture 82"/>
          <p:cNvPicPr>
            <a:picLocks noChangeAspect="1" noChangeArrowheads="1"/>
          </p:cNvPicPr>
          <p:nvPr/>
        </p:nvPicPr>
        <p:blipFill>
          <a:blip r:embed="rId38" cstate="print"/>
          <a:srcRect l="79643" t="74159" r="12253" b="21524"/>
          <a:stretch>
            <a:fillRect/>
          </a:stretch>
        </p:blipFill>
        <p:spPr bwMode="auto">
          <a:xfrm>
            <a:off x="3708400" y="1341438"/>
            <a:ext cx="1296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51" name="Picture 83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9643" t="68398" r="12253" b="28000"/>
          <a:stretch>
            <a:fillRect/>
          </a:stretch>
        </p:blipFill>
        <p:spPr bwMode="auto">
          <a:xfrm>
            <a:off x="3708400" y="1052513"/>
            <a:ext cx="1296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52" name="Picture 84"/>
          <p:cNvPicPr>
            <a:picLocks noChangeAspect="1" noChangeArrowheads="1"/>
          </p:cNvPicPr>
          <p:nvPr/>
        </p:nvPicPr>
        <p:blipFill>
          <a:blip r:embed="rId38" cstate="print"/>
          <a:srcRect l="79643" t="60492" r="12253" b="30873"/>
          <a:stretch>
            <a:fillRect/>
          </a:stretch>
        </p:blipFill>
        <p:spPr bwMode="auto">
          <a:xfrm>
            <a:off x="3708400" y="1125538"/>
            <a:ext cx="1296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53" name="Picture 85" descr="google_logo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557338"/>
            <a:ext cx="1428750" cy="600075"/>
          </a:xfrm>
          <a:prstGeom prst="rect">
            <a:avLst/>
          </a:prstGeom>
          <a:noFill/>
        </p:spPr>
      </p:pic>
      <p:sp>
        <p:nvSpPr>
          <p:cNvPr id="7284" name="Line 116"/>
          <p:cNvSpPr>
            <a:spLocks noChangeShapeType="1"/>
          </p:cNvSpPr>
          <p:nvPr/>
        </p:nvSpPr>
        <p:spPr bwMode="auto">
          <a:xfrm>
            <a:off x="2555875" y="1412875"/>
            <a:ext cx="0" cy="417671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86" name="Afbeelding 4" descr="kamperen.jpg"/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CCFFFE"/>
              </a:clrFrom>
              <a:clrTo>
                <a:srgbClr val="CC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0013" y="2581275"/>
            <a:ext cx="5635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3203575" y="2530475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nl-NL" sz="1200" b="1">
                <a:solidFill>
                  <a:schemeClr val="bg1"/>
                </a:solidFill>
                <a:latin typeface="Calibri" pitchFamily="34" charset="0"/>
              </a:rPr>
              <a:t>Kampeer &amp; Caravan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Fair in Utrecht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48 396 visitors in 2008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biggest Camping &amp; Caravan Fair of The Netherlands</a:t>
            </a:r>
          </a:p>
        </p:txBody>
      </p:sp>
      <p:pic>
        <p:nvPicPr>
          <p:cNvPr id="7288" name="Picture 120" descr="reise-camping-2267-1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627313" y="5157788"/>
            <a:ext cx="576262" cy="338137"/>
          </a:xfrm>
          <a:prstGeom prst="rect">
            <a:avLst/>
          </a:prstGeom>
          <a:noFill/>
        </p:spPr>
      </p:pic>
      <p:pic>
        <p:nvPicPr>
          <p:cNvPr id="7289" name="Picture 121" descr="13125_200902161726431"/>
          <p:cNvPicPr>
            <a:picLocks noChangeAspect="1" noChangeArrowheads="1"/>
          </p:cNvPicPr>
          <p:nvPr/>
        </p:nvPicPr>
        <p:blipFill>
          <a:blip r:embed="rId4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627313" y="4079875"/>
            <a:ext cx="576262" cy="576263"/>
          </a:xfrm>
          <a:prstGeom prst="rect">
            <a:avLst/>
          </a:prstGeom>
          <a:noFill/>
        </p:spPr>
      </p:pic>
      <p:pic>
        <p:nvPicPr>
          <p:cNvPr id="7290" name="Picture 122" descr="20986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 t="22687" b="23438"/>
          <a:stretch>
            <a:fillRect/>
          </a:stretch>
        </p:blipFill>
        <p:spPr bwMode="auto">
          <a:xfrm>
            <a:off x="2638425" y="3552825"/>
            <a:ext cx="576263" cy="311150"/>
          </a:xfrm>
          <a:prstGeom prst="rect">
            <a:avLst/>
          </a:prstGeom>
          <a:noFill/>
        </p:spPr>
      </p:pic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3203575" y="3503613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Caravana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in Zuidlaren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45 000 visitors each year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3203575" y="4008438"/>
            <a:ext cx="25209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Caravan Salon in Düsseldorf</a:t>
            </a:r>
          </a:p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165 000 visitors each year </a:t>
            </a:r>
          </a:p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about Caravans, camping-equipment, tents, camping sites and destinations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3203575" y="5084763"/>
            <a:ext cx="2520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Reise + Camping in Essen</a:t>
            </a:r>
          </a:p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100 000 visitors each year</a:t>
            </a:r>
          </a:p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one of the biggest trade fairs in North Rhine Westfalia</a:t>
            </a:r>
          </a:p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covers the areas of tourism, camping and caravanning</a:t>
            </a:r>
          </a:p>
        </p:txBody>
      </p:sp>
      <p:pic>
        <p:nvPicPr>
          <p:cNvPr id="7294" name="Picture 126" descr="eq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</a:blip>
          <a:srcRect l="50591" b="50533"/>
          <a:stretch>
            <a:fillRect/>
          </a:stretch>
        </p:blipFill>
        <p:spPr bwMode="auto">
          <a:xfrm>
            <a:off x="6732588" y="3644900"/>
            <a:ext cx="1943100" cy="1677988"/>
          </a:xfrm>
          <a:prstGeom prst="rect">
            <a:avLst/>
          </a:prstGeom>
          <a:noFill/>
        </p:spPr>
      </p:pic>
      <p:pic>
        <p:nvPicPr>
          <p:cNvPr id="7295" name="Picture 127" descr="d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</a:blip>
          <a:srcRect l="50479" t="3424" r="4297" b="50200"/>
          <a:stretch>
            <a:fillRect/>
          </a:stretch>
        </p:blipFill>
        <p:spPr bwMode="auto">
          <a:xfrm>
            <a:off x="6300788" y="2997200"/>
            <a:ext cx="1871662" cy="1655763"/>
          </a:xfrm>
          <a:prstGeom prst="rect">
            <a:avLst/>
          </a:prstGeom>
          <a:noFill/>
        </p:spPr>
      </p:pic>
      <p:sp>
        <p:nvSpPr>
          <p:cNvPr id="7296" name="Text Box 128"/>
          <p:cNvSpPr txBox="1">
            <a:spLocks noChangeArrowheads="1"/>
          </p:cNvSpPr>
          <p:nvPr/>
        </p:nvSpPr>
        <p:spPr bwMode="auto">
          <a:xfrm rot="-1160527">
            <a:off x="6042025" y="3048000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Expected Reach / season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for 16-35 target group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 rot="561830">
            <a:off x="7116763" y="4233863"/>
            <a:ext cx="181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latin typeface="Calibri" pitchFamily="34" charset="0"/>
              </a:rPr>
              <a:t>Budget forecast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372225" y="360203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solidFill>
                  <a:schemeClr val="bg1"/>
                </a:solidFill>
                <a:latin typeface="Calibri" pitchFamily="34" charset="0"/>
              </a:rPr>
              <a:t>8 to 15 000p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896100" y="458152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latin typeface="Calibri" pitchFamily="34" charset="0"/>
              </a:rPr>
              <a:t>100 to 150 000€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00" name="AutoShape 132"/>
          <p:cNvCxnSpPr>
            <a:cxnSpLocks noChangeShapeType="1"/>
          </p:cNvCxnSpPr>
          <p:nvPr/>
        </p:nvCxnSpPr>
        <p:spPr bwMode="auto">
          <a:xfrm rot="5400000" flipH="1" flipV="1">
            <a:off x="935832" y="2961481"/>
            <a:ext cx="4248150" cy="1008063"/>
          </a:xfrm>
          <a:prstGeom prst="bentConnector3">
            <a:avLst>
              <a:gd name="adj1" fmla="val 7697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cxnSp>
      <p:pic>
        <p:nvPicPr>
          <p:cNvPr id="7301" name="Picture 133" descr="Image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662238" y="2411413"/>
            <a:ext cx="4048125" cy="24574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302" name="Picture 134" descr="eq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</a:blip>
          <a:srcRect l="50591" b="50533"/>
          <a:stretch>
            <a:fillRect/>
          </a:stretch>
        </p:blipFill>
        <p:spPr bwMode="auto">
          <a:xfrm>
            <a:off x="6732588" y="3140075"/>
            <a:ext cx="1943100" cy="1677988"/>
          </a:xfrm>
          <a:prstGeom prst="rect">
            <a:avLst/>
          </a:prstGeom>
          <a:noFill/>
        </p:spPr>
      </p:pic>
      <p:pic>
        <p:nvPicPr>
          <p:cNvPr id="7303" name="Picture 135" descr="d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</a:blip>
          <a:srcRect l="50479" t="3424" r="4297" b="50200"/>
          <a:stretch>
            <a:fillRect/>
          </a:stretch>
        </p:blipFill>
        <p:spPr bwMode="auto">
          <a:xfrm>
            <a:off x="6300788" y="2492375"/>
            <a:ext cx="1871662" cy="1655763"/>
          </a:xfrm>
          <a:prstGeom prst="rect">
            <a:avLst/>
          </a:prstGeom>
          <a:noFill/>
        </p:spPr>
      </p:pic>
      <p:sp>
        <p:nvSpPr>
          <p:cNvPr id="7304" name="Text Box 136"/>
          <p:cNvSpPr txBox="1">
            <a:spLocks noChangeArrowheads="1"/>
          </p:cNvSpPr>
          <p:nvPr/>
        </p:nvSpPr>
        <p:spPr bwMode="auto">
          <a:xfrm rot="561830">
            <a:off x="7116763" y="3729038"/>
            <a:ext cx="181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latin typeface="Calibri" pitchFamily="34" charset="0"/>
              </a:rPr>
              <a:t>Budget forecast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372225" y="309721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solidFill>
                  <a:schemeClr val="bg1"/>
                </a:solidFill>
                <a:latin typeface="Calibri" pitchFamily="34" charset="0"/>
              </a:rPr>
              <a:t>10 to 15 000p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06" name="Text Box 138"/>
          <p:cNvSpPr txBox="1">
            <a:spLocks noChangeArrowheads="1"/>
          </p:cNvSpPr>
          <p:nvPr/>
        </p:nvSpPr>
        <p:spPr bwMode="auto">
          <a:xfrm>
            <a:off x="6896100" y="4076700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latin typeface="Calibri" pitchFamily="34" charset="0"/>
              </a:rPr>
              <a:t>5 to 45 000€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07" name="Text Box 139"/>
          <p:cNvSpPr txBox="1">
            <a:spLocks noChangeArrowheads="1"/>
          </p:cNvSpPr>
          <p:nvPr/>
        </p:nvSpPr>
        <p:spPr bwMode="auto">
          <a:xfrm rot="-1160527">
            <a:off x="6042025" y="2543175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Expected Reach / season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for 16-35 target group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308" name="Picture 140" descr="230_6643312006110344"/>
          <p:cNvPicPr>
            <a:picLocks noChangeAspect="1" noChangeArrowheads="1"/>
          </p:cNvPicPr>
          <p:nvPr/>
        </p:nvPicPr>
        <p:blipFill>
          <a:blip r:embed="rId46" cstate="print">
            <a:lum bright="12000" contrast="6000"/>
          </a:blip>
          <a:srcRect/>
          <a:stretch>
            <a:fillRect/>
          </a:stretch>
        </p:blipFill>
        <p:spPr bwMode="auto">
          <a:xfrm>
            <a:off x="2651125" y="4884738"/>
            <a:ext cx="6334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9" name="Picture 141" descr="QuestVoorkant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530850" y="4884738"/>
            <a:ext cx="649288" cy="865187"/>
          </a:xfrm>
          <a:prstGeom prst="rect">
            <a:avLst/>
          </a:prstGeom>
          <a:noFill/>
        </p:spPr>
      </p:pic>
      <p:pic>
        <p:nvPicPr>
          <p:cNvPr id="7310" name="Picture 142" descr="2232009111937AM583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078288" y="4884738"/>
            <a:ext cx="660400" cy="863600"/>
          </a:xfrm>
          <a:prstGeom prst="rect">
            <a:avLst/>
          </a:prstGeom>
          <a:noFill/>
        </p:spPr>
      </p:pic>
      <p:pic>
        <p:nvPicPr>
          <p:cNvPr id="7311" name="Picture 143" descr="Kristen%20Bell%20Cosmopolitan%20Magazine%20May%202008"/>
          <p:cNvPicPr>
            <a:picLocks noChangeAspect="1" noChangeArrowheads="1"/>
          </p:cNvPicPr>
          <p:nvPr/>
        </p:nvPicPr>
        <p:blipFill>
          <a:blip r:embed="rId49" cstate="print">
            <a:lum bright="12000" contrast="6000"/>
          </a:blip>
          <a:srcRect/>
          <a:stretch>
            <a:fillRect/>
          </a:stretch>
        </p:blipFill>
        <p:spPr bwMode="auto">
          <a:xfrm>
            <a:off x="3371850" y="4884738"/>
            <a:ext cx="630238" cy="846137"/>
          </a:xfrm>
          <a:prstGeom prst="rect">
            <a:avLst/>
          </a:prstGeom>
          <a:noFill/>
        </p:spPr>
      </p:pic>
      <p:pic>
        <p:nvPicPr>
          <p:cNvPr id="7312" name="Picture 144" descr="mag"/>
          <p:cNvPicPr>
            <a:picLocks noChangeAspect="1" noChangeArrowheads="1"/>
          </p:cNvPicPr>
          <p:nvPr/>
        </p:nvPicPr>
        <p:blipFill>
          <a:blip r:embed="rId50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800600" y="4884738"/>
            <a:ext cx="658813" cy="863600"/>
          </a:xfrm>
          <a:prstGeom prst="rect">
            <a:avLst/>
          </a:prstGeom>
          <a:noFill/>
        </p:spPr>
      </p:pic>
      <p:sp>
        <p:nvSpPr>
          <p:cNvPr id="7313" name="Text Box 145"/>
          <p:cNvSpPr txBox="1">
            <a:spLocks noChangeArrowheads="1"/>
          </p:cNvSpPr>
          <p:nvPr/>
        </p:nvSpPr>
        <p:spPr bwMode="auto">
          <a:xfrm>
            <a:off x="2535238" y="5715000"/>
            <a:ext cx="865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Men 25-50 </a:t>
            </a:r>
          </a:p>
        </p:txBody>
      </p:sp>
      <p:sp>
        <p:nvSpPr>
          <p:cNvPr id="7314" name="Text Box 146"/>
          <p:cNvSpPr txBox="1">
            <a:spLocks noChangeArrowheads="1"/>
          </p:cNvSpPr>
          <p:nvPr/>
        </p:nvSpPr>
        <p:spPr bwMode="auto">
          <a:xfrm>
            <a:off x="3255963" y="5705475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Women    18-35 </a:t>
            </a:r>
          </a:p>
        </p:txBody>
      </p:sp>
      <p:sp>
        <p:nvSpPr>
          <p:cNvPr id="7315" name="Text Box 147"/>
          <p:cNvSpPr txBox="1">
            <a:spLocks noChangeArrowheads="1"/>
          </p:cNvSpPr>
          <p:nvPr/>
        </p:nvSpPr>
        <p:spPr bwMode="auto">
          <a:xfrm>
            <a:off x="3975100" y="5705475"/>
            <a:ext cx="865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Men 18-35</a:t>
            </a:r>
          </a:p>
        </p:txBody>
      </p:sp>
      <p:sp>
        <p:nvSpPr>
          <p:cNvPr id="7316" name="Text Box 148"/>
          <p:cNvSpPr txBox="1">
            <a:spLocks noChangeArrowheads="1"/>
          </p:cNvSpPr>
          <p:nvPr/>
        </p:nvSpPr>
        <p:spPr bwMode="auto">
          <a:xfrm>
            <a:off x="4552950" y="5705475"/>
            <a:ext cx="1152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Men 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&amp; women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 + </a:t>
            </a:r>
          </a:p>
        </p:txBody>
      </p:sp>
      <p:sp>
        <p:nvSpPr>
          <p:cNvPr id="7317" name="Text Box 149"/>
          <p:cNvSpPr txBox="1">
            <a:spLocks noChangeArrowheads="1"/>
          </p:cNvSpPr>
          <p:nvPr/>
        </p:nvSpPr>
        <p:spPr bwMode="auto">
          <a:xfrm>
            <a:off x="5292725" y="5688013"/>
            <a:ext cx="1152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Men 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&amp; women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25-49</a:t>
            </a:r>
          </a:p>
        </p:txBody>
      </p:sp>
      <p:pic>
        <p:nvPicPr>
          <p:cNvPr id="7318" name="Picture 150" descr="note_026"/>
          <p:cNvPicPr>
            <a:picLocks noChangeAspect="1" noChangeArrowheads="1" noCrop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3902075" y="333375"/>
            <a:ext cx="885825" cy="828675"/>
          </a:xfrm>
          <a:prstGeom prst="rect">
            <a:avLst/>
          </a:prstGeom>
          <a:noFill/>
        </p:spPr>
      </p:pic>
      <p:pic>
        <p:nvPicPr>
          <p:cNvPr id="7277" name="Picture 109" descr="lexon-radio-mini-dolmen"/>
          <p:cNvPicPr>
            <a:picLocks noChangeAspect="1" noChangeArrowheads="1"/>
          </p:cNvPicPr>
          <p:nvPr/>
        </p:nvPicPr>
        <p:blipFill>
          <a:blip r:embed="rId5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3944938" y="1123950"/>
            <a:ext cx="785812" cy="676275"/>
          </a:xfrm>
          <a:prstGeom prst="rect">
            <a:avLst/>
          </a:prstGeom>
          <a:noFill/>
        </p:spPr>
      </p:pic>
      <p:pic>
        <p:nvPicPr>
          <p:cNvPr id="7279" name="Picture 111" descr="presse"/>
          <p:cNvPicPr>
            <a:picLocks noChangeAspect="1" noChangeArrowheads="1"/>
          </p:cNvPicPr>
          <p:nvPr/>
        </p:nvPicPr>
        <p:blipFill>
          <a:blip r:embed="rId53" cstate="print">
            <a:lum contrast="12000"/>
          </a:blip>
          <a:srcRect/>
          <a:stretch>
            <a:fillRect/>
          </a:stretch>
        </p:blipFill>
        <p:spPr bwMode="auto">
          <a:xfrm>
            <a:off x="3368675" y="1131888"/>
            <a:ext cx="444500" cy="635000"/>
          </a:xfrm>
          <a:prstGeom prst="rect">
            <a:avLst/>
          </a:prstGeom>
          <a:noFill/>
        </p:spPr>
      </p:pic>
      <p:pic>
        <p:nvPicPr>
          <p:cNvPr id="7285" name="Picture 117" descr="151_Trade%20Fairs"/>
          <p:cNvPicPr>
            <a:picLocks noChangeAspect="1" noChangeArrowheads="1"/>
          </p:cNvPicPr>
          <p:nvPr/>
        </p:nvPicPr>
        <p:blipFill>
          <a:blip r:embed="rId54" cstate="print">
            <a:lum bright="6000" contrast="24000"/>
          </a:blip>
          <a:srcRect/>
          <a:stretch>
            <a:fillRect/>
          </a:stretch>
        </p:blipFill>
        <p:spPr bwMode="auto">
          <a:xfrm>
            <a:off x="2411413" y="1163638"/>
            <a:ext cx="900112" cy="598487"/>
          </a:xfrm>
          <a:prstGeom prst="rect">
            <a:avLst/>
          </a:prstGeom>
          <a:noFill/>
        </p:spPr>
      </p:pic>
      <p:cxnSp>
        <p:nvCxnSpPr>
          <p:cNvPr id="7319" name="AutoShape 151"/>
          <p:cNvCxnSpPr>
            <a:cxnSpLocks noChangeShapeType="1"/>
          </p:cNvCxnSpPr>
          <p:nvPr/>
        </p:nvCxnSpPr>
        <p:spPr bwMode="auto">
          <a:xfrm rot="16200000">
            <a:off x="2193925" y="1865313"/>
            <a:ext cx="4086225" cy="3362325"/>
          </a:xfrm>
          <a:prstGeom prst="bentConnector3">
            <a:avLst>
              <a:gd name="adj1" fmla="val 9106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cxnSp>
      <p:pic>
        <p:nvPicPr>
          <p:cNvPr id="7320" name="Picture 152" descr="eq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</a:blip>
          <a:srcRect l="50591" b="50533"/>
          <a:stretch>
            <a:fillRect/>
          </a:stretch>
        </p:blipFill>
        <p:spPr bwMode="auto">
          <a:xfrm>
            <a:off x="5580063" y="3759200"/>
            <a:ext cx="1943100" cy="1677988"/>
          </a:xfrm>
          <a:prstGeom prst="rect">
            <a:avLst/>
          </a:prstGeom>
          <a:noFill/>
        </p:spPr>
      </p:pic>
      <p:pic>
        <p:nvPicPr>
          <p:cNvPr id="7321" name="Picture 153" descr="d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</a:blip>
          <a:srcRect l="50479" t="3424" r="4297" b="50200"/>
          <a:stretch>
            <a:fillRect/>
          </a:stretch>
        </p:blipFill>
        <p:spPr bwMode="auto">
          <a:xfrm>
            <a:off x="5148263" y="3111500"/>
            <a:ext cx="1871662" cy="1655763"/>
          </a:xfrm>
          <a:prstGeom prst="rect">
            <a:avLst/>
          </a:prstGeom>
          <a:noFill/>
        </p:spPr>
      </p:pic>
      <p:sp>
        <p:nvSpPr>
          <p:cNvPr id="7322" name="Text Box 154"/>
          <p:cNvSpPr txBox="1">
            <a:spLocks noChangeArrowheads="1"/>
          </p:cNvSpPr>
          <p:nvPr/>
        </p:nvSpPr>
        <p:spPr bwMode="auto">
          <a:xfrm rot="561830">
            <a:off x="5964238" y="4348163"/>
            <a:ext cx="181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latin typeface="Calibri" pitchFamily="34" charset="0"/>
              </a:rPr>
              <a:t>Budget forecast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323" name="Text Box 155"/>
          <p:cNvSpPr txBox="1">
            <a:spLocks noChangeArrowheads="1"/>
          </p:cNvSpPr>
          <p:nvPr/>
        </p:nvSpPr>
        <p:spPr bwMode="auto">
          <a:xfrm>
            <a:off x="5219700" y="371633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solidFill>
                  <a:schemeClr val="bg1"/>
                </a:solidFill>
                <a:latin typeface="Calibri" pitchFamily="34" charset="0"/>
              </a:rPr>
              <a:t>5 to 10 000p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24" name="Text Box 156"/>
          <p:cNvSpPr txBox="1">
            <a:spLocks noChangeArrowheads="1"/>
          </p:cNvSpPr>
          <p:nvPr/>
        </p:nvSpPr>
        <p:spPr bwMode="auto">
          <a:xfrm>
            <a:off x="5743575" y="469582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latin typeface="Calibri" pitchFamily="34" charset="0"/>
              </a:rPr>
              <a:t>5 to 50 000€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25" name="Text Box 157"/>
          <p:cNvSpPr txBox="1">
            <a:spLocks noChangeArrowheads="1"/>
          </p:cNvSpPr>
          <p:nvPr/>
        </p:nvSpPr>
        <p:spPr bwMode="auto">
          <a:xfrm rot="-1160527">
            <a:off x="4889500" y="3162300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Expected Reach / season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for 16-35 target group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26" name="Text Box 158"/>
          <p:cNvSpPr txBox="1">
            <a:spLocks noChangeArrowheads="1"/>
          </p:cNvSpPr>
          <p:nvPr/>
        </p:nvSpPr>
        <p:spPr bwMode="auto">
          <a:xfrm>
            <a:off x="2627313" y="1989138"/>
            <a:ext cx="5400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Brochure (Shorten Online brochure)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Catalogue (existing)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Bus ads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Cinema ads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Billboards (next to Uni / Schools)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On-rent caravans / camping cars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. . .</a:t>
            </a: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endParaRPr lang="en-US" sz="120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endParaRPr lang="en-US" sz="120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800080"/>
              </a:buClr>
              <a:buFont typeface="Wingdings" pitchFamily="2" charset="2"/>
              <a:buNone/>
            </a:pP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327" name="Picture 159" descr="eq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</a:blip>
          <a:srcRect l="50591" b="50533"/>
          <a:stretch>
            <a:fillRect/>
          </a:stretch>
        </p:blipFill>
        <p:spPr bwMode="auto">
          <a:xfrm>
            <a:off x="5219700" y="3644900"/>
            <a:ext cx="1943100" cy="1677988"/>
          </a:xfrm>
          <a:prstGeom prst="rect">
            <a:avLst/>
          </a:prstGeom>
          <a:noFill/>
        </p:spPr>
      </p:pic>
      <p:pic>
        <p:nvPicPr>
          <p:cNvPr id="7328" name="Picture 160" descr="d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</a:blip>
          <a:srcRect l="50479" t="3424" r="4297" b="50200"/>
          <a:stretch>
            <a:fillRect/>
          </a:stretch>
        </p:blipFill>
        <p:spPr bwMode="auto">
          <a:xfrm>
            <a:off x="3606800" y="2492375"/>
            <a:ext cx="1871663" cy="1655763"/>
          </a:xfrm>
          <a:prstGeom prst="rect">
            <a:avLst/>
          </a:prstGeom>
          <a:noFill/>
        </p:spPr>
      </p:pic>
      <p:sp>
        <p:nvSpPr>
          <p:cNvPr id="7329" name="Text Box 161"/>
          <p:cNvSpPr txBox="1">
            <a:spLocks noChangeArrowheads="1"/>
          </p:cNvSpPr>
          <p:nvPr/>
        </p:nvSpPr>
        <p:spPr bwMode="auto">
          <a:xfrm rot="561830">
            <a:off x="5489575" y="3789363"/>
            <a:ext cx="181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latin typeface="Calibri" pitchFamily="34" charset="0"/>
              </a:rPr>
              <a:t>Budget forecast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330" name="Text Box 162"/>
          <p:cNvSpPr txBox="1">
            <a:spLocks noChangeArrowheads="1"/>
          </p:cNvSpPr>
          <p:nvPr/>
        </p:nvSpPr>
        <p:spPr bwMode="auto">
          <a:xfrm>
            <a:off x="3678238" y="309721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solidFill>
                  <a:schemeClr val="bg1"/>
                </a:solidFill>
                <a:latin typeface="Calibri" pitchFamily="34" charset="0"/>
              </a:rPr>
              <a:t>23 to 40 000p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31" name="Text Box 163"/>
          <p:cNvSpPr txBox="1">
            <a:spLocks noChangeArrowheads="1"/>
          </p:cNvSpPr>
          <p:nvPr/>
        </p:nvSpPr>
        <p:spPr bwMode="auto">
          <a:xfrm>
            <a:off x="5365750" y="424338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latin typeface="Calibri" pitchFamily="34" charset="0"/>
              </a:rPr>
              <a:t>110 to 245 000€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32" name="Text Box 164"/>
          <p:cNvSpPr txBox="1">
            <a:spLocks noChangeArrowheads="1"/>
          </p:cNvSpPr>
          <p:nvPr/>
        </p:nvSpPr>
        <p:spPr bwMode="auto">
          <a:xfrm rot="-1160527">
            <a:off x="3348038" y="2543175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Expected Reach / season</a:t>
            </a:r>
          </a:p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for 16-35 target group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33" name="Text Box 165"/>
          <p:cNvSpPr txBox="1">
            <a:spLocks noChangeArrowheads="1"/>
          </p:cNvSpPr>
          <p:nvPr/>
        </p:nvSpPr>
        <p:spPr bwMode="auto">
          <a:xfrm>
            <a:off x="3781425" y="4508500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800080"/>
              </a:buClr>
              <a:buFont typeface="Wingdings" pitchFamily="2" charset="2"/>
              <a:buNone/>
            </a:pPr>
            <a:r>
              <a:rPr lang="nl-NL" sz="1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 to 60€ / p</a:t>
            </a:r>
            <a:endParaRPr lang="en-US" sz="16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278" name="Picture 110" descr="ezff"/>
          <p:cNvPicPr>
            <a:picLocks noChangeAspect="1" noChangeArrowheads="1"/>
          </p:cNvPicPr>
          <p:nvPr/>
        </p:nvPicPr>
        <p:blipFill>
          <a:blip r:embed="rId55" cstate="print">
            <a:lum bright="12000" contrast="30000"/>
          </a:blip>
          <a:srcRect/>
          <a:stretch>
            <a:fillRect/>
          </a:stretch>
        </p:blipFill>
        <p:spPr bwMode="auto">
          <a:xfrm>
            <a:off x="4810125" y="1233488"/>
            <a:ext cx="792163" cy="593725"/>
          </a:xfrm>
          <a:prstGeom prst="rect">
            <a:avLst/>
          </a:prstGeom>
          <a:noFill/>
        </p:spPr>
      </p:pic>
      <p:pic>
        <p:nvPicPr>
          <p:cNvPr id="7281" name="Picture 113" descr="BillboardFrank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6000"/>
          </a:blip>
          <a:srcRect/>
          <a:stretch>
            <a:fillRect/>
          </a:stretch>
        </p:blipFill>
        <p:spPr bwMode="auto">
          <a:xfrm>
            <a:off x="5457825" y="981075"/>
            <a:ext cx="576263" cy="574675"/>
          </a:xfrm>
          <a:prstGeom prst="rect">
            <a:avLst/>
          </a:prstGeom>
          <a:noFill/>
        </p:spPr>
      </p:pic>
      <p:pic>
        <p:nvPicPr>
          <p:cNvPr id="7282" name="Picture 114" descr="vjk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 rot="-1414364">
            <a:off x="5724525" y="1484313"/>
            <a:ext cx="576263" cy="466725"/>
          </a:xfrm>
          <a:prstGeom prst="rect">
            <a:avLst/>
          </a:prstGeom>
          <a:noFill/>
        </p:spPr>
      </p:pic>
      <p:pic>
        <p:nvPicPr>
          <p:cNvPr id="7283" name="Picture 115" descr="brochure"/>
          <p:cNvPicPr>
            <a:picLocks noChangeAspect="1" noChangeArrowheads="1"/>
          </p:cNvPicPr>
          <p:nvPr/>
        </p:nvPicPr>
        <p:blipFill>
          <a:blip r:embed="rId58" cstate="print"/>
          <a:srcRect b="19739"/>
          <a:stretch>
            <a:fillRect/>
          </a:stretch>
        </p:blipFill>
        <p:spPr bwMode="auto">
          <a:xfrm>
            <a:off x="6084888" y="1092200"/>
            <a:ext cx="273050" cy="355600"/>
          </a:xfrm>
          <a:prstGeom prst="rect">
            <a:avLst/>
          </a:prstGeom>
          <a:noFill/>
        </p:spPr>
      </p:pic>
      <p:pic>
        <p:nvPicPr>
          <p:cNvPr id="7337" name="Picture 169" descr="facebook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6013450" y="2060575"/>
            <a:ext cx="1304925" cy="6191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338" name="Picture 170" descr="admin_Hyves"/>
          <p:cNvPicPr>
            <a:picLocks noChangeAspect="1" noChangeArrowheads="1"/>
          </p:cNvPicPr>
          <p:nvPr/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492375"/>
            <a:ext cx="1008062" cy="1008063"/>
          </a:xfrm>
          <a:prstGeom prst="rect">
            <a:avLst/>
          </a:prstGeom>
          <a:noFill/>
        </p:spPr>
      </p:pic>
      <p:pic>
        <p:nvPicPr>
          <p:cNvPr id="7339" name="Picture 171" descr="studivz_logo_3d5d839194"/>
          <p:cNvPicPr>
            <a:picLocks noChangeAspect="1" noChangeArrowheads="1"/>
          </p:cNvPicPr>
          <p:nvPr/>
        </p:nvPicPr>
        <p:blipFill>
          <a:blip r:embed="rId62" cstate="print"/>
          <a:srcRect t="20111" b="24445"/>
          <a:stretch>
            <a:fillRect/>
          </a:stretch>
        </p:blipFill>
        <p:spPr bwMode="auto">
          <a:xfrm>
            <a:off x="5508625" y="3213100"/>
            <a:ext cx="1008063" cy="420688"/>
          </a:xfrm>
          <a:prstGeom prst="rect">
            <a:avLst/>
          </a:prstGeom>
          <a:noFill/>
        </p:spPr>
      </p:pic>
      <p:pic>
        <p:nvPicPr>
          <p:cNvPr id="7340" name="Picture 172" descr="2372459_dbef9d72f3_m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6011863" y="2881313"/>
            <a:ext cx="1008062" cy="403225"/>
          </a:xfrm>
          <a:prstGeom prst="rect">
            <a:avLst/>
          </a:prstGeom>
          <a:noFill/>
        </p:spPr>
      </p:pic>
      <p:pic>
        <p:nvPicPr>
          <p:cNvPr id="7341" name="Picture 173" descr="schuelervz_logo_bi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6335713" y="3571875"/>
            <a:ext cx="1008062" cy="398463"/>
          </a:xfrm>
          <a:prstGeom prst="rect">
            <a:avLst/>
          </a:prstGeom>
          <a:noFill/>
        </p:spPr>
      </p:pic>
      <p:sp>
        <p:nvSpPr>
          <p:cNvPr id="7343" name="Text Box 175"/>
          <p:cNvSpPr txBox="1">
            <a:spLocks noChangeArrowheads="1"/>
          </p:cNvSpPr>
          <p:nvPr/>
        </p:nvSpPr>
        <p:spPr bwMode="auto">
          <a:xfrm>
            <a:off x="2478088" y="2708275"/>
            <a:ext cx="3098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Promotional offers on the website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Community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Forum</a:t>
            </a:r>
          </a:p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Games</a:t>
            </a:r>
          </a:p>
        </p:txBody>
      </p:sp>
      <p:sp>
        <p:nvSpPr>
          <p:cNvPr id="7344" name="Text Box 176"/>
          <p:cNvSpPr txBox="1">
            <a:spLocks noChangeArrowheads="1"/>
          </p:cNvSpPr>
          <p:nvPr/>
        </p:nvSpPr>
        <p:spPr bwMode="auto">
          <a:xfrm>
            <a:off x="2481263" y="4005263"/>
            <a:ext cx="475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Develop Links and “Win-Win" exchange</a:t>
            </a:r>
          </a:p>
        </p:txBody>
      </p:sp>
      <p:sp>
        <p:nvSpPr>
          <p:cNvPr id="7345" name="Text Box 177"/>
          <p:cNvSpPr txBox="1">
            <a:spLocks noChangeArrowheads="1"/>
          </p:cNvSpPr>
          <p:nvPr/>
        </p:nvSpPr>
        <p:spPr bwMode="auto">
          <a:xfrm>
            <a:off x="5437188" y="1700213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Networking = 265 million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decel="1000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decel="1000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decel="100000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decel="10000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decel="1000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decel="100000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4" dur="1000"/>
                                        <p:tgtEl>
                                          <p:spTgt spid="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7" dur="1000"/>
                                        <p:tgtEl>
                                          <p:spTgt spid="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0" dur="1000"/>
                                        <p:tgtEl>
                                          <p:spTgt spid="7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3" dur="1000"/>
                                        <p:tgtEl>
                                          <p:spTgt spid="7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6" dur="1000"/>
                                        <p:tgtEl>
                                          <p:spTgt spid="7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9" dur="1000"/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2" dur="1000"/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5" dur="1000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787 C -0.00764 0.00834 -0.01511 0.025 -0.04965 0.04885 C -0.0842 0.07269 -0.16146 0.12778 -0.20764 0.13681 C -0.25382 0.14653 -0.29323 0.13056 -0.32639 0.10209 C -0.35955 0.07361 -0.38629 0.01898 -0.40677 -0.03356 C -0.42726 -0.08657 -0.43854 -0.14143 -0.44879 -0.21528 C -0.4592 -0.28935 -0.46528 -0.42083 -0.46945 -0.47754 C -0.47327 -0.53449 -0.47327 -0.54537 -0.47309 -0.55625 " pathEditMode="relative" rAng="0" ptsTypes="aaaaaaaA">
                                      <p:cBhvr>
                                        <p:cTn id="259" dur="2000" fill="hold"/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10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10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185 C -0.00417 0.01019 -0.00798 0.02292 -0.02847 0.03889 C -0.04878 0.0544 -0.09097 0.08125 -0.12239 0.09421 C -0.15399 0.10741 -0.18576 0.11412 -0.21771 0.11829 C -0.24965 0.12222 -0.28646 0.12431 -0.31406 0.11829 C -0.34167 0.11227 -0.36128 0.10208 -0.38316 0.08241 C -0.40486 0.06273 -0.42812 0.02894 -0.44444 -0.00023 C -0.46059 -0.0294 -0.46875 -0.05278 -0.48073 -0.09352 C -0.49253 -0.1338 -0.50798 -0.19768 -0.5158 -0.24375 C -0.52344 -0.28935 -0.52274 -0.31088 -0.52708 -0.36805 C -0.53125 -0.42523 -0.53663 -0.50648 -0.54167 -0.58727 " pathEditMode="relative" rAng="0" ptsTypes="aaaaaaaaaaA">
                                      <p:cBhvr>
                                        <p:cTn id="294" dur="2000" fill="hold"/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1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0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 tmFilter="0,0; .5, 1; 1, 1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1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1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0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1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500"/>
                                        <p:tgtEl>
                                          <p:spTgt spid="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7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500"/>
                                        <p:tgtEl>
                                          <p:spTgt spid="7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" dur="500"/>
                                        <p:tgtEl>
                                          <p:spTgt spid="7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" dur="500"/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7" dur="500"/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0"/>
                                        <p:tgtEl>
                                          <p:spTgt spid="7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1000"/>
                                        <p:tgtEl>
                                          <p:spTgt spid="7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1000"/>
                                        <p:tgtEl>
                                          <p:spTgt spid="7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1000"/>
                                        <p:tgtEl>
                                          <p:spTgt spid="7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0"/>
                                        <p:tgtEl>
                                          <p:spTgt spid="7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1000"/>
                                        <p:tgtEl>
                                          <p:spTgt spid="7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2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5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8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1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4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7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2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10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1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10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10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10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10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10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10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0" dur="10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10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10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2" dur="10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10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9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5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8" dur="5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1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4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7" dur="5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0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3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6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0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5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10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2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5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8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1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4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3500"/>
                            </p:stCondLst>
                            <p:childTnLst>
                              <p:par>
                                <p:cTn id="5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8" dur="10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10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10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10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0" dur="1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1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6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9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2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5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8" dur="5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2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5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8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1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7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0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3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0" dur="5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13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1000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mercial_sky_200712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500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5" dur="5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8" dur="10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000"/>
                            </p:stCondLst>
                            <p:childTnLst>
                              <p:par>
                                <p:cTn id="6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2" dur="10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10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1000"/>
                                        <p:tgtEl>
                                          <p:spTgt spid="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1000"/>
                                        <p:tgtEl>
                                          <p:spTgt spid="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4" dur="10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10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5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54" dur="5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5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0" dur="500"/>
                                        <p:tgtEl>
                                          <p:spTgt spid="7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3" dur="500"/>
                                        <p:tgtEl>
                                          <p:spTgt spid="7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6" dur="500"/>
                                        <p:tgtEl>
                                          <p:spTgt spid="7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9" dur="500"/>
                                        <p:tgtEl>
                                          <p:spTgt spid="7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2" dur="500"/>
                                        <p:tgtEl>
                                          <p:spTgt spid="7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5" dur="500"/>
                                        <p:tgtEl>
                                          <p:spTgt spid="7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1" dur="5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5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7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7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1000" fill="hold"/>
                                        <p:tgtEl>
                                          <p:spTgt spid="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1000" fill="hold"/>
                                        <p:tgtEl>
                                          <p:spTgt spid="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1" dur="500"/>
                                        <p:tgtEl>
                                          <p:spTgt spid="7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4" dur="500"/>
                                        <p:tgtEl>
                                          <p:spTgt spid="7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7" dur="5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0" dur="5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3" dur="500"/>
                                        <p:tgtEl>
                                          <p:spTgt spid="7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6" dur="500"/>
                                        <p:tgtEl>
                                          <p:spTgt spid="7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9" dur="500"/>
                                        <p:tgtEl>
                                          <p:spTgt spid="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2" dur="500"/>
                                        <p:tgtEl>
                                          <p:spTgt spid="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5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8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1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4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7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0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3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7" dur="1000"/>
                                        <p:tgtEl>
                                          <p:spTgt spid="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0" dur="1000"/>
                                        <p:tgtEl>
                                          <p:spTgt spid="7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1000"/>
                                        <p:tgtEl>
                                          <p:spTgt spid="7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1000"/>
                                        <p:tgtEl>
                                          <p:spTgt spid="7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1000"/>
                                        <p:tgtEl>
                                          <p:spTgt spid="7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000"/>
                            </p:stCondLst>
                            <p:childTnLst>
                              <p:par>
                                <p:cTn id="7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10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1000"/>
                                        <p:tgtEl>
                                          <p:spTgt spid="7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7" dur="10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10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000"/>
                            </p:stCondLst>
                            <p:childTnLst>
                              <p:par>
                                <p:cTn id="80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3" dur="500"/>
                                        <p:tgtEl>
                                          <p:spTgt spid="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1000"/>
                                        <p:tgtEl>
                                          <p:spTgt spid="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3000"/>
                            </p:stCondLst>
                            <p:childTnLst>
                              <p:par>
                                <p:cTn id="80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7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7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1000"/>
                                        <p:tgtEl>
                                          <p:spTgt spid="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4000"/>
                            </p:stCondLst>
                            <p:childTnLst>
                              <p:par>
                                <p:cTn id="8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1" dur="500"/>
                                        <p:tgtEl>
                                          <p:spTgt spid="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4" dur="500"/>
                                        <p:tgtEl>
                                          <p:spTgt spid="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7" dur="500"/>
                                        <p:tgtEl>
                                          <p:spTgt spid="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0" dur="500"/>
                                        <p:tgtEl>
                                          <p:spTgt spid="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3" dur="500"/>
                                        <p:tgtEl>
                                          <p:spTgt spid="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6" dur="1000"/>
                                        <p:tgtEl>
                                          <p:spTgt spid="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500"/>
                                        <p:tgtEl>
                                          <p:spTgt spid="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500"/>
                                        <p:tgtEl>
                                          <p:spTgt spid="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500"/>
                                        <p:tgtEl>
                                          <p:spTgt spid="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500"/>
                                        <p:tgtEl>
                                          <p:spTgt spid="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500"/>
                                        <p:tgtEl>
                                          <p:spTgt spid="7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500"/>
                                        <p:tgtEl>
                                          <p:spTgt spid="7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500"/>
                                        <p:tgtEl>
                                          <p:spTgt spid="7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1" dur="5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4" dur="5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7" dur="500"/>
                                        <p:tgtEl>
                                          <p:spTgt spid="7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0" dur="500"/>
                                        <p:tgtEl>
                                          <p:spTgt spid="7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3" dur="500"/>
                                        <p:tgtEl>
                                          <p:spTgt spid="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1000" fill="hold"/>
                                        <p:tgtEl>
                                          <p:spTgt spid="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000" fill="hold"/>
                                        <p:tgtEl>
                                          <p:spTgt spid="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1000" fill="hold"/>
                                        <p:tgtEl>
                                          <p:spTgt spid="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1000" fill="hold"/>
                                        <p:tgtEl>
                                          <p:spTgt spid="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 fill="hold"/>
                                        <p:tgtEl>
                                          <p:spTgt spid="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 fill="hold"/>
                                        <p:tgtEl>
                                          <p:spTgt spid="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9" dur="1000" fill="hold"/>
                                        <p:tgtEl>
                                          <p:spTgt spid="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000" fill="hold"/>
                                        <p:tgtEl>
                                          <p:spTgt spid="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 fill="hold"/>
                                        <p:tgtEl>
                                          <p:spTgt spid="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 fill="hold"/>
                                        <p:tgtEl>
                                          <p:spTgt spid="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5" dur="1000" fill="hold"/>
                                        <p:tgtEl>
                                          <p:spTgt spid="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1000" fill="hold"/>
                                        <p:tgtEl>
                                          <p:spTgt spid="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1" dur="1000" fill="hold"/>
                                        <p:tgtEl>
                                          <p:spTgt spid="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1000" fill="hold"/>
                                        <p:tgtEl>
                                          <p:spTgt spid="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1000" fill="hold"/>
                                        <p:tgtEl>
                                          <p:spTgt spid="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1000" fill="hold"/>
                                        <p:tgtEl>
                                          <p:spTgt spid="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7" dur="1000" fill="hold"/>
                                        <p:tgtEl>
                                          <p:spTgt spid="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1000" fill="hold"/>
                                        <p:tgtEl>
                                          <p:spTgt spid="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1000" fill="hold"/>
                                        <p:tgtEl>
                                          <p:spTgt spid="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1000" fill="hold"/>
                                        <p:tgtEl>
                                          <p:spTgt spid="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6" grpId="0"/>
      <p:bldP spid="7346" grpId="1"/>
      <p:bldP spid="7349" grpId="0"/>
      <p:bldP spid="7350" grpId="0"/>
      <p:bldP spid="7351" grpId="0"/>
      <p:bldP spid="7352" grpId="0"/>
      <p:bldP spid="7249" grpId="0"/>
      <p:bldP spid="7198" grpId="0"/>
      <p:bldP spid="7198" grpId="1"/>
      <p:bldP spid="7280" grpId="0" build="allAtOnce"/>
      <p:bldP spid="7178" grpId="0"/>
      <p:bldP spid="7178" grpId="1"/>
      <p:bldP spid="7183" grpId="0"/>
      <p:bldP spid="7183" grpId="1"/>
      <p:bldP spid="7194" grpId="0"/>
      <p:bldP spid="7194" grpId="1"/>
      <p:bldP spid="7195" grpId="0"/>
      <p:bldP spid="7195" grpId="1"/>
      <p:bldP spid="7197" grpId="0"/>
      <p:bldP spid="7197" grpId="1"/>
      <p:bldP spid="7215" grpId="0" animBg="1"/>
      <p:bldP spid="7215" grpId="1" animBg="1"/>
      <p:bldP spid="7219" grpId="0"/>
      <p:bldP spid="7219" grpId="1"/>
      <p:bldP spid="7220" grpId="0" animBg="1"/>
      <p:bldP spid="7220" grpId="1" animBg="1"/>
      <p:bldP spid="7229" grpId="0" animBg="1"/>
      <p:bldP spid="7229" grpId="1" animBg="1"/>
      <p:bldP spid="7234" grpId="0" build="allAtOnce"/>
      <p:bldP spid="7234" grpId="1" build="allAtOnce"/>
      <p:bldP spid="7248" grpId="0" uiExpand="1" build="allAtOnce"/>
      <p:bldP spid="7248" grpId="1" build="allAtOnce"/>
      <p:bldP spid="7284" grpId="0" animBg="1"/>
      <p:bldP spid="7284" grpId="1" animBg="1"/>
      <p:bldP spid="7287" grpId="0"/>
      <p:bldP spid="7287" grpId="1"/>
      <p:bldP spid="7291" grpId="0"/>
      <p:bldP spid="7291" grpId="1"/>
      <p:bldP spid="7292" grpId="0"/>
      <p:bldP spid="7292" grpId="1"/>
      <p:bldP spid="7293" grpId="0"/>
      <p:bldP spid="7293" grpId="1"/>
      <p:bldP spid="7296" grpId="0"/>
      <p:bldP spid="7296" grpId="1"/>
      <p:bldP spid="7297" grpId="0"/>
      <p:bldP spid="7297" grpId="1"/>
      <p:bldP spid="7298" grpId="0"/>
      <p:bldP spid="7298" grpId="1"/>
      <p:bldP spid="7299" grpId="0"/>
      <p:bldP spid="7299" grpId="1"/>
      <p:bldP spid="7304" grpId="0"/>
      <p:bldP spid="7304" grpId="1"/>
      <p:bldP spid="7305" grpId="0"/>
      <p:bldP spid="7305" grpId="1"/>
      <p:bldP spid="7306" grpId="0"/>
      <p:bldP spid="7306" grpId="1"/>
      <p:bldP spid="7307" grpId="0"/>
      <p:bldP spid="7307" grpId="1"/>
      <p:bldP spid="7313" grpId="0"/>
      <p:bldP spid="7313" grpId="1"/>
      <p:bldP spid="7314" grpId="0"/>
      <p:bldP spid="7314" grpId="1"/>
      <p:bldP spid="7315" grpId="0"/>
      <p:bldP spid="7315" grpId="1"/>
      <p:bldP spid="7316" grpId="0"/>
      <p:bldP spid="7316" grpId="1"/>
      <p:bldP spid="7317" grpId="0"/>
      <p:bldP spid="7317" grpId="1"/>
      <p:bldP spid="7322" grpId="0"/>
      <p:bldP spid="7322" grpId="1"/>
      <p:bldP spid="7323" grpId="0"/>
      <p:bldP spid="7323" grpId="1"/>
      <p:bldP spid="7324" grpId="0"/>
      <p:bldP spid="7324" grpId="1"/>
      <p:bldP spid="7325" grpId="0"/>
      <p:bldP spid="7325" grpId="1"/>
      <p:bldP spid="7326" grpId="0"/>
      <p:bldP spid="7326" grpId="1"/>
      <p:bldP spid="7329" grpId="0"/>
      <p:bldP spid="7329" grpId="1"/>
      <p:bldP spid="7330" grpId="0"/>
      <p:bldP spid="7330" grpId="1"/>
      <p:bldP spid="7331" grpId="0"/>
      <p:bldP spid="7331" grpId="1"/>
      <p:bldP spid="7332" grpId="0"/>
      <p:bldP spid="7332" grpId="1"/>
      <p:bldP spid="7333" grpId="0"/>
      <p:bldP spid="7333" grpId="1"/>
      <p:bldP spid="7343" grpId="0"/>
      <p:bldP spid="7343" grpId="1"/>
      <p:bldP spid="7344" grpId="0"/>
      <p:bldP spid="7344" grpId="1"/>
      <p:bldP spid="7345" grpId="0"/>
      <p:bldP spid="73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05" name="Picture 77" descr="green_nature_bg_transp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155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</p:spPr>
      </p:pic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1619250" y="188913"/>
            <a:ext cx="7321550" cy="652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3799" name="Picture 71" descr="k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 contrast="18000"/>
          </a:blip>
          <a:srcRect l="4591" t="4857" r="9381" b="5077"/>
          <a:stretch>
            <a:fillRect/>
          </a:stretch>
        </p:blipFill>
        <p:spPr bwMode="auto">
          <a:xfrm>
            <a:off x="2051050" y="549275"/>
            <a:ext cx="1368425" cy="1295400"/>
          </a:xfrm>
          <a:prstGeom prst="rect">
            <a:avLst/>
          </a:prstGeom>
          <a:noFill/>
        </p:spPr>
      </p:pic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-7938" y="5949950"/>
            <a:ext cx="18732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934D88E4-D768-4C38-A46C-5DD425A28C6B}" type="slidenum">
              <a:rPr lang="en-US" sz="1200" b="1">
                <a:solidFill>
                  <a:schemeClr val="bg1"/>
                </a:solidFill>
                <a:latin typeface="Calibri" pitchFamily="34" charset="0"/>
              </a:rPr>
              <a:pPr/>
              <a:t>8</a:t>
            </a:fld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MIA - April 20th 2009 </a:t>
            </a: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252015 / 536608 / 536181 536180 / 536178 / 519722  </a:t>
            </a:r>
          </a:p>
        </p:txBody>
      </p:sp>
      <p:pic>
        <p:nvPicPr>
          <p:cNvPr id="73801" name="Picture 73" descr="Image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58" t="25887" r="3827" b="9575"/>
          <a:stretch>
            <a:fillRect/>
          </a:stretch>
        </p:blipFill>
        <p:spPr bwMode="auto">
          <a:xfrm>
            <a:off x="82550" y="6572250"/>
            <a:ext cx="1781175" cy="312738"/>
          </a:xfrm>
          <a:prstGeom prst="rect">
            <a:avLst/>
          </a:prstGeom>
          <a:noFill/>
        </p:spPr>
      </p:pic>
      <p:pic>
        <p:nvPicPr>
          <p:cNvPr id="73802" name="Tijdelijke aanduiding voor inhoud 5" descr="people_around_glob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86">
            <a:off x="3635375" y="649288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03" name="Picture 75" descr="ioji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 rot="-744193">
            <a:off x="5003800" y="692150"/>
            <a:ext cx="1008063" cy="984250"/>
          </a:xfrm>
          <a:prstGeom prst="rect">
            <a:avLst/>
          </a:prstGeom>
          <a:noFill/>
        </p:spPr>
      </p:pic>
      <p:sp>
        <p:nvSpPr>
          <p:cNvPr id="73804" name="Text Box 76"/>
          <p:cNvSpPr txBox="1">
            <a:spLocks noChangeArrowheads="1"/>
          </p:cNvSpPr>
          <p:nvPr/>
        </p:nvSpPr>
        <p:spPr bwMode="auto">
          <a:xfrm>
            <a:off x="2124075" y="2493963"/>
            <a:ext cx="66960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 you </a:t>
            </a:r>
          </a:p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 your attention</a:t>
            </a: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/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hope you enjoyed !</a:t>
            </a:r>
          </a:p>
          <a:p>
            <a:pPr algn="r"/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Questions</a:t>
            </a:r>
          </a:p>
          <a:p>
            <a:pPr algn="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are welcomed</a:t>
            </a:r>
          </a:p>
        </p:txBody>
      </p:sp>
      <p:pic>
        <p:nvPicPr>
          <p:cNvPr id="73806" name="Picture 78" descr="ardoer_logo_2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6000"/>
          </a:blip>
          <a:srcRect/>
          <a:stretch>
            <a:fillRect/>
          </a:stretch>
        </p:blipFill>
        <p:spPr bwMode="auto">
          <a:xfrm>
            <a:off x="8172450" y="0"/>
            <a:ext cx="971550" cy="86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04" grpId="0"/>
    </p:bld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2176</Words>
  <Application>Microsoft Office PowerPoint</Application>
  <PresentationFormat>Affichage à l'écran (4:3)</PresentationFormat>
  <Paragraphs>353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1_Conception personnalisée</vt:lpstr>
      <vt:lpstr>Modèle par défaut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CLIO BERALDIN</dc:creator>
  <cp:lastModifiedBy>CLIO BERALDIN</cp:lastModifiedBy>
  <cp:revision>63</cp:revision>
  <dcterms:created xsi:type="dcterms:W3CDTF">2009-04-20T18:47:45Z</dcterms:created>
  <dcterms:modified xsi:type="dcterms:W3CDTF">2013-11-21T14:57:45Z</dcterms:modified>
</cp:coreProperties>
</file>