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8" r:id="rId9"/>
    <p:sldId id="260" r:id="rId10"/>
    <p:sldId id="269" r:id="rId11"/>
    <p:sldId id="261" r:id="rId12"/>
    <p:sldId id="270" r:id="rId13"/>
    <p:sldId id="262" r:id="rId14"/>
    <p:sldId id="271" r:id="rId15"/>
    <p:sldId id="272" r:id="rId16"/>
    <p:sldId id="263" r:id="rId17"/>
    <p:sldId id="264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5F5F5F"/>
    <a:srgbClr val="4D4D4D"/>
    <a:srgbClr val="C0C0C0"/>
    <a:srgbClr val="333333"/>
    <a:srgbClr val="29292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/>
  </p:normalViewPr>
  <p:slideViewPr>
    <p:cSldViewPr>
      <p:cViewPr varScale="1">
        <p:scale>
          <a:sx n="87" d="100"/>
          <a:sy n="87" d="100"/>
        </p:scale>
        <p:origin x="14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D224EB-5A41-4B8C-B951-AEAC23256CD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135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DDB13F-D97F-4C45-B9C4-59ABA9F6D89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156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/>
          <p:cNvSpPr txBox="1">
            <a:spLocks noChangeArrowheads="1"/>
          </p:cNvSpPr>
          <p:nvPr userDrawn="1"/>
        </p:nvSpPr>
        <p:spPr bwMode="auto">
          <a:xfrm>
            <a:off x="4038600" y="61722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MOBISTUD’ MS INSURANCE</a:t>
            </a:r>
            <a:endParaRPr lang="fr-FR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stu&#8217;msinsurance.nl/Hom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2"/>
          <p:cNvPicPr>
            <a:picLocks noChangeAspect="1" noChangeArrowheads="1"/>
          </p:cNvPicPr>
          <p:nvPr/>
        </p:nvPicPr>
        <p:blipFill>
          <a:blip r:embed="rId2" cstate="print">
            <a:lum bright="24000" contrast="-66000"/>
          </a:blip>
          <a:srcRect l="7114" t="13968" r="15033" b="13968"/>
          <a:stretch>
            <a:fillRect/>
          </a:stretch>
        </p:blipFill>
        <p:spPr bwMode="auto">
          <a:xfrm>
            <a:off x="228600" y="457200"/>
            <a:ext cx="5715000" cy="5132388"/>
          </a:xfrm>
          <a:prstGeom prst="rect">
            <a:avLst/>
          </a:prstGeom>
          <a:noFill/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143000" y="1066800"/>
            <a:ext cx="7696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Customizable </a:t>
            </a:r>
          </a:p>
          <a:p>
            <a:pPr algn="r">
              <a:spcBef>
                <a:spcPct val="50000"/>
              </a:spcBef>
            </a:pPr>
            <a:r>
              <a:rPr lang="en-US" sz="36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Health / Travel / Liability Insurance</a:t>
            </a:r>
          </a:p>
          <a:p>
            <a:pPr algn="r">
              <a:spcBef>
                <a:spcPct val="50000"/>
              </a:spcBef>
            </a:pPr>
            <a:r>
              <a:rPr lang="en-US" sz="36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for International Students</a:t>
            </a: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152400" y="5943600"/>
            <a:ext cx="876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990600" y="6096000"/>
            <a:ext cx="79248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143000" y="3886200"/>
            <a:ext cx="76962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Owners</a:t>
            </a:r>
          </a:p>
          <a:p>
            <a:pPr algn="r">
              <a:spcBef>
                <a:spcPct val="50000"/>
              </a:spcBef>
            </a:pPr>
            <a:endParaRPr lang="en-US" sz="1500" b="1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r"/>
            <a:r>
              <a:rPr lang="en-US" sz="20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Fred MASANGO</a:t>
            </a:r>
          </a:p>
          <a:p>
            <a:pPr algn="r"/>
            <a:r>
              <a:rPr lang="en-US" sz="20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Jin Fan HU</a:t>
            </a:r>
          </a:p>
          <a:p>
            <a:pPr algn="r"/>
            <a:r>
              <a:rPr lang="en-US" sz="20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Suife KISITO</a:t>
            </a:r>
          </a:p>
          <a:p>
            <a:pPr algn="r"/>
            <a:r>
              <a:rPr lang="en-US" sz="20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Clio BERALDIN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2400" y="228600"/>
            <a:ext cx="8763000" cy="685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606" name="Picture 6" descr="Image2"/>
          <p:cNvPicPr>
            <a:picLocks noChangeAspect="1" noChangeArrowheads="1"/>
          </p:cNvPicPr>
          <p:nvPr/>
        </p:nvPicPr>
        <p:blipFill>
          <a:blip r:embed="rId2" cstate="print">
            <a:lum bright="48000" contrast="-84000"/>
          </a:blip>
          <a:srcRect l="7114" t="13968" r="15033" b="13968"/>
          <a:stretch>
            <a:fillRect/>
          </a:stretch>
        </p:blipFill>
        <p:spPr bwMode="auto">
          <a:xfrm>
            <a:off x="914400" y="1143000"/>
            <a:ext cx="4953000" cy="4449763"/>
          </a:xfrm>
          <a:prstGeom prst="rect">
            <a:avLst/>
          </a:prstGeom>
          <a:noFill/>
        </p:spPr>
      </p:pic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52400" y="5943600"/>
            <a:ext cx="876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990600" y="6096000"/>
            <a:ext cx="79248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066800" y="2286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Objectives (ii)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6705600" y="12192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6781800" y="9144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6934200" y="1066800"/>
            <a:ext cx="1905000" cy="4724400"/>
          </a:xfrm>
          <a:prstGeom prst="rect">
            <a:avLst/>
          </a:prstGeom>
          <a:gradFill rotWithShape="1">
            <a:gsLst>
              <a:gs pos="0">
                <a:srgbClr val="B2B2B2">
                  <a:alpha val="60001"/>
                </a:srgbClr>
              </a:gs>
              <a:gs pos="50000">
                <a:schemeClr val="bg1"/>
              </a:gs>
              <a:gs pos="100000">
                <a:srgbClr val="B2B2B2">
                  <a:alpha val="60001"/>
                </a:srgbClr>
              </a:gs>
            </a:gsLst>
            <a:lin ang="18900000" scaled="1"/>
          </a:gradFill>
          <a:ln w="9525">
            <a:solidFill>
              <a:srgbClr val="C0C0C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Company Offer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Environment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Targets Overview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Financial &amp; Marketing </a:t>
            </a:r>
          </a:p>
          <a:p>
            <a:pPr algn="ctr">
              <a:lnSpc>
                <a:spcPct val="150000"/>
              </a:lnSpc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Objectives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Operational Action Plan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Capitalization &amp;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Financial Projections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Investors’ benefits</a:t>
            </a:r>
            <a:endParaRPr lang="fr-FR" sz="1200">
              <a:solidFill>
                <a:srgbClr val="5F5F5F"/>
              </a:solidFill>
              <a:latin typeface="Times New Roman" pitchFamily="18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28600" y="1066800"/>
            <a:ext cx="647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Marketing Objectives 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>
                <a:latin typeface="Times New Roman" pitchFamily="18" charset="0"/>
              </a:rPr>
              <a:t>  Promotion = Brand awareness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>
                <a:latin typeface="Times New Roman" pitchFamily="18" charset="0"/>
              </a:rPr>
              <a:t>  Channels = Websites + Leaflet on partners’ places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>
                <a:latin typeface="Times New Roman" pitchFamily="18" charset="0"/>
              </a:rPr>
              <a:t>  MS</a:t>
            </a:r>
          </a:p>
        </p:txBody>
      </p:sp>
      <p:pic>
        <p:nvPicPr>
          <p:cNvPr id="25616" name="Picture 16" descr="Mobistud'_MSObj_GeoClusterSe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590800"/>
            <a:ext cx="2667000" cy="32004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25617" name="Picture 17" descr="Mobistud'_MSObj_CustProfileSeg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590800"/>
            <a:ext cx="2667000" cy="321945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52400" y="228600"/>
            <a:ext cx="8763000" cy="685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415" name="Picture 7" descr="Image2"/>
          <p:cNvPicPr>
            <a:picLocks noChangeAspect="1" noChangeArrowheads="1"/>
          </p:cNvPicPr>
          <p:nvPr/>
        </p:nvPicPr>
        <p:blipFill>
          <a:blip r:embed="rId2" cstate="print">
            <a:lum bright="48000" contrast="-84000"/>
          </a:blip>
          <a:srcRect l="7114" t="13968" r="15033" b="13968"/>
          <a:stretch>
            <a:fillRect/>
          </a:stretch>
        </p:blipFill>
        <p:spPr bwMode="auto">
          <a:xfrm>
            <a:off x="914400" y="1143000"/>
            <a:ext cx="4953000" cy="4449763"/>
          </a:xfrm>
          <a:prstGeom prst="rect">
            <a:avLst/>
          </a:prstGeom>
          <a:noFill/>
        </p:spPr>
      </p:pic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152400" y="5943600"/>
            <a:ext cx="876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990600" y="6096000"/>
            <a:ext cx="79248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066800" y="2286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Action Plan (i)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6705600" y="12192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6781800" y="9144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6934200" y="1066800"/>
            <a:ext cx="1905000" cy="4724400"/>
          </a:xfrm>
          <a:prstGeom prst="rect">
            <a:avLst/>
          </a:prstGeom>
          <a:gradFill rotWithShape="1">
            <a:gsLst>
              <a:gs pos="0">
                <a:srgbClr val="B2B2B2">
                  <a:alpha val="60001"/>
                </a:srgbClr>
              </a:gs>
              <a:gs pos="50000">
                <a:schemeClr val="bg1"/>
              </a:gs>
              <a:gs pos="100000">
                <a:srgbClr val="B2B2B2">
                  <a:alpha val="60001"/>
                </a:srgbClr>
              </a:gs>
            </a:gsLst>
            <a:lin ang="18900000" scaled="1"/>
          </a:gradFill>
          <a:ln w="9525">
            <a:solidFill>
              <a:srgbClr val="C0C0C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Company Offer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Environment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Targets Overview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Financial &amp; Marketing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Objectives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Operational Action Plan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Capitalization &amp;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Financial Projections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Investors’ benefits</a:t>
            </a:r>
            <a:endParaRPr lang="fr-FR" sz="1200">
              <a:solidFill>
                <a:srgbClr val="5F5F5F"/>
              </a:solidFill>
              <a:latin typeface="Times New Roman" pitchFamily="18" charset="0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28600" y="1066800"/>
            <a:ext cx="64770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Negotiations</a:t>
            </a:r>
          </a:p>
          <a:p>
            <a:pPr>
              <a:spcBef>
                <a:spcPct val="50000"/>
              </a:spcBef>
            </a:pPr>
            <a:endParaRPr lang="en-US" sz="16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>
                <a:latin typeface="Times New Roman" pitchFamily="18" charset="0"/>
              </a:rPr>
              <a:t>  Suppliers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>
                <a:latin typeface="Times New Roman" pitchFamily="18" charset="0"/>
              </a:rPr>
              <a:t>  Investors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28600" y="1066800"/>
            <a:ext cx="64770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Prospection</a:t>
            </a:r>
          </a:p>
          <a:p>
            <a:pPr algn="r">
              <a:spcBef>
                <a:spcPct val="50000"/>
              </a:spcBef>
            </a:pPr>
            <a:endParaRPr lang="en-US" sz="16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r">
              <a:spcBef>
                <a:spcPct val="50000"/>
              </a:spcBef>
              <a:buFontTx/>
              <a:buChar char="•"/>
            </a:pPr>
            <a:r>
              <a:rPr lang="en-US" sz="2000" b="1">
                <a:latin typeface="Times New Roman" pitchFamily="18" charset="0"/>
              </a:rPr>
              <a:t>  B2B</a:t>
            </a:r>
          </a:p>
          <a:p>
            <a:pPr algn="r">
              <a:spcBef>
                <a:spcPct val="50000"/>
              </a:spcBef>
              <a:buFontTx/>
              <a:buChar char="•"/>
            </a:pPr>
            <a:r>
              <a:rPr lang="en-US" sz="2000" b="1">
                <a:latin typeface="Times New Roman" pitchFamily="18" charset="0"/>
              </a:rPr>
              <a:t>  Website (B2C)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52400" y="30480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Promotion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425" name="Picture 17" descr="Promotionoverview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143000" y="609600"/>
            <a:ext cx="4451350" cy="5572125"/>
          </a:xfrm>
          <a:prstGeom prst="rect">
            <a:avLst/>
          </a:prstGeom>
          <a:noFill/>
        </p:spPr>
      </p:pic>
      <p:pic>
        <p:nvPicPr>
          <p:cNvPr id="17426" name="Picture 18" descr="PromoBudgetOver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5522913" cy="371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52400" y="228600"/>
            <a:ext cx="8763000" cy="685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6630" name="Picture 6" descr="Image2"/>
          <p:cNvPicPr>
            <a:picLocks noChangeAspect="1" noChangeArrowheads="1"/>
          </p:cNvPicPr>
          <p:nvPr/>
        </p:nvPicPr>
        <p:blipFill>
          <a:blip r:embed="rId2" cstate="print">
            <a:lum bright="48000" contrast="-84000"/>
          </a:blip>
          <a:srcRect l="7114" t="13968" r="15033" b="13968"/>
          <a:stretch>
            <a:fillRect/>
          </a:stretch>
        </p:blipFill>
        <p:spPr bwMode="auto">
          <a:xfrm>
            <a:off x="914400" y="1143000"/>
            <a:ext cx="4953000" cy="4449763"/>
          </a:xfrm>
          <a:prstGeom prst="rect">
            <a:avLst/>
          </a:prstGeom>
          <a:noFill/>
        </p:spPr>
      </p:pic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152400" y="5943600"/>
            <a:ext cx="876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990600" y="6096000"/>
            <a:ext cx="79248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066800" y="2286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Action Plan (ii)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6705600" y="12192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6781800" y="9144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6934200" y="1066800"/>
            <a:ext cx="1905000" cy="4724400"/>
          </a:xfrm>
          <a:prstGeom prst="rect">
            <a:avLst/>
          </a:prstGeom>
          <a:gradFill rotWithShape="1">
            <a:gsLst>
              <a:gs pos="0">
                <a:srgbClr val="B2B2B2">
                  <a:alpha val="60001"/>
                </a:srgbClr>
              </a:gs>
              <a:gs pos="50000">
                <a:schemeClr val="bg1"/>
              </a:gs>
              <a:gs pos="100000">
                <a:srgbClr val="B2B2B2">
                  <a:alpha val="60001"/>
                </a:srgbClr>
              </a:gs>
            </a:gsLst>
            <a:lin ang="18900000" scaled="1"/>
          </a:gradFill>
          <a:ln w="9525">
            <a:solidFill>
              <a:srgbClr val="C0C0C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Company Offer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Environment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Targets Overview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Financial &amp; Marketing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Objectives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Operational Action Plan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Capitalization &amp;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Financial Projections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Investors’ benefits</a:t>
            </a:r>
            <a:endParaRPr lang="fr-FR" sz="1200">
              <a:solidFill>
                <a:srgbClr val="5F5F5F"/>
              </a:solidFill>
              <a:latin typeface="Times New Roman" pitchFamily="18" charset="0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228600" y="1066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Startup Expenses</a:t>
            </a:r>
          </a:p>
        </p:txBody>
      </p:sp>
      <p:pic>
        <p:nvPicPr>
          <p:cNvPr id="26642" name="Picture 18" descr="Ima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5181600" cy="373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52400" y="228600"/>
            <a:ext cx="8763000" cy="685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439" name="Picture 7" descr="Image2"/>
          <p:cNvPicPr>
            <a:picLocks noChangeAspect="1" noChangeArrowheads="1"/>
          </p:cNvPicPr>
          <p:nvPr/>
        </p:nvPicPr>
        <p:blipFill>
          <a:blip r:embed="rId2" cstate="print">
            <a:lum bright="48000" contrast="-84000"/>
          </a:blip>
          <a:srcRect l="7114" t="13968" r="15033" b="13968"/>
          <a:stretch>
            <a:fillRect/>
          </a:stretch>
        </p:blipFill>
        <p:spPr bwMode="auto">
          <a:xfrm>
            <a:off x="914400" y="1143000"/>
            <a:ext cx="4953000" cy="4449763"/>
          </a:xfrm>
          <a:prstGeom prst="rect">
            <a:avLst/>
          </a:prstGeom>
          <a:noFill/>
        </p:spPr>
      </p:pic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152400" y="5943600"/>
            <a:ext cx="876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990600" y="6096000"/>
            <a:ext cx="79248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066800" y="2286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Financial Statements (i)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6705600" y="12192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6781800" y="9144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6934200" y="1066800"/>
            <a:ext cx="1905000" cy="4724400"/>
          </a:xfrm>
          <a:prstGeom prst="rect">
            <a:avLst/>
          </a:prstGeom>
          <a:gradFill rotWithShape="1">
            <a:gsLst>
              <a:gs pos="0">
                <a:srgbClr val="B2B2B2">
                  <a:alpha val="60001"/>
                </a:srgbClr>
              </a:gs>
              <a:gs pos="50000">
                <a:schemeClr val="bg1"/>
              </a:gs>
              <a:gs pos="100000">
                <a:srgbClr val="B2B2B2">
                  <a:alpha val="60001"/>
                </a:srgbClr>
              </a:gs>
            </a:gsLst>
            <a:lin ang="18900000" scaled="1"/>
          </a:gradFill>
          <a:ln w="9525">
            <a:solidFill>
              <a:srgbClr val="C0C0C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Company Offer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Environment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Targets Overview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Financial &amp; Marketing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Objectives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Operational Action Plan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Capitalization &amp; </a:t>
            </a:r>
          </a:p>
          <a:p>
            <a:pPr algn="ctr">
              <a:lnSpc>
                <a:spcPct val="150000"/>
              </a:lnSpc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Financial Projections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Investors’ benefits</a:t>
            </a:r>
            <a:endParaRPr lang="fr-FR" sz="1200">
              <a:solidFill>
                <a:srgbClr val="5F5F5F"/>
              </a:solidFill>
              <a:latin typeface="Times New Roman" pitchFamily="18" charset="0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28600" y="1066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Profit &amp; Loss Statements</a:t>
            </a:r>
          </a:p>
        </p:txBody>
      </p:sp>
      <p:pic>
        <p:nvPicPr>
          <p:cNvPr id="18447" name="Picture 15" descr="Mobistud'_Profit&amp;LossProjection3to5Y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t="3920" r="19249"/>
          <a:stretch>
            <a:fillRect/>
          </a:stretch>
        </p:blipFill>
        <p:spPr bwMode="auto">
          <a:xfrm>
            <a:off x="304800" y="1751013"/>
            <a:ext cx="6207125" cy="37068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18448" name="Picture 16" descr="SalesGra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86000"/>
            <a:ext cx="46323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52400" y="228600"/>
            <a:ext cx="8763000" cy="685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7654" name="Picture 6" descr="Image2"/>
          <p:cNvPicPr>
            <a:picLocks noChangeAspect="1" noChangeArrowheads="1"/>
          </p:cNvPicPr>
          <p:nvPr/>
        </p:nvPicPr>
        <p:blipFill>
          <a:blip r:embed="rId2" cstate="print">
            <a:lum bright="48000" contrast="-84000"/>
          </a:blip>
          <a:srcRect l="7114" t="13968" r="15033" b="13968"/>
          <a:stretch>
            <a:fillRect/>
          </a:stretch>
        </p:blipFill>
        <p:spPr bwMode="auto">
          <a:xfrm>
            <a:off x="914400" y="1143000"/>
            <a:ext cx="4953000" cy="4449763"/>
          </a:xfrm>
          <a:prstGeom prst="rect">
            <a:avLst/>
          </a:prstGeom>
          <a:noFill/>
        </p:spPr>
      </p:pic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152400" y="5943600"/>
            <a:ext cx="876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990600" y="6096000"/>
            <a:ext cx="79248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066800" y="2286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Financial Statements (ii)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6705600" y="12192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6781800" y="9144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6934200" y="1066800"/>
            <a:ext cx="1905000" cy="4724400"/>
          </a:xfrm>
          <a:prstGeom prst="rect">
            <a:avLst/>
          </a:prstGeom>
          <a:gradFill rotWithShape="1">
            <a:gsLst>
              <a:gs pos="0">
                <a:srgbClr val="B2B2B2">
                  <a:alpha val="60001"/>
                </a:srgbClr>
              </a:gs>
              <a:gs pos="50000">
                <a:schemeClr val="bg1"/>
              </a:gs>
              <a:gs pos="100000">
                <a:srgbClr val="B2B2B2">
                  <a:alpha val="60001"/>
                </a:srgbClr>
              </a:gs>
            </a:gsLst>
            <a:lin ang="18900000" scaled="1"/>
          </a:gradFill>
          <a:ln w="9525">
            <a:solidFill>
              <a:srgbClr val="C0C0C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Company Offer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Environment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Targets Overview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Financial &amp; Marketing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Objectives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Operational Action Plan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Capitalization &amp; </a:t>
            </a:r>
          </a:p>
          <a:p>
            <a:pPr algn="ctr">
              <a:lnSpc>
                <a:spcPct val="150000"/>
              </a:lnSpc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Financial Projections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Investors’ benefits</a:t>
            </a:r>
            <a:endParaRPr lang="fr-FR" sz="1200">
              <a:solidFill>
                <a:srgbClr val="5F5F5F"/>
              </a:solidFill>
              <a:latin typeface="Times New Roman" pitchFamily="18" charset="0"/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28600" y="1066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Break-even Analysis</a:t>
            </a:r>
          </a:p>
        </p:txBody>
      </p:sp>
      <p:pic>
        <p:nvPicPr>
          <p:cNvPr id="27663" name="Picture 15" descr="Break-even analysis"/>
          <p:cNvPicPr>
            <a:picLocks noChangeAspect="1" noChangeArrowheads="1"/>
          </p:cNvPicPr>
          <p:nvPr/>
        </p:nvPicPr>
        <p:blipFill>
          <a:blip r:embed="rId3" cstate="print"/>
          <a:srcRect t="5424"/>
          <a:stretch>
            <a:fillRect/>
          </a:stretch>
        </p:blipFill>
        <p:spPr bwMode="auto">
          <a:xfrm>
            <a:off x="1524000" y="1600200"/>
            <a:ext cx="3810000" cy="4227513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27664" name="Picture 16" descr="Break-even analysis graph"/>
          <p:cNvPicPr>
            <a:picLocks noChangeAspect="1" noChangeArrowheads="1"/>
          </p:cNvPicPr>
          <p:nvPr/>
        </p:nvPicPr>
        <p:blipFill>
          <a:blip r:embed="rId4" cstate="print"/>
          <a:srcRect r="497"/>
          <a:stretch>
            <a:fillRect/>
          </a:stretch>
        </p:blipFill>
        <p:spPr bwMode="auto">
          <a:xfrm>
            <a:off x="838200" y="1828800"/>
            <a:ext cx="5181600" cy="357663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52400" y="228600"/>
            <a:ext cx="8763000" cy="685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8678" name="Picture 6" descr="Image2"/>
          <p:cNvPicPr>
            <a:picLocks noChangeAspect="1" noChangeArrowheads="1"/>
          </p:cNvPicPr>
          <p:nvPr/>
        </p:nvPicPr>
        <p:blipFill>
          <a:blip r:embed="rId2" cstate="print">
            <a:lum bright="48000" contrast="-84000"/>
          </a:blip>
          <a:srcRect l="7114" t="13968" r="15033" b="13968"/>
          <a:stretch>
            <a:fillRect/>
          </a:stretch>
        </p:blipFill>
        <p:spPr bwMode="auto">
          <a:xfrm>
            <a:off x="914400" y="1143000"/>
            <a:ext cx="4953000" cy="4449763"/>
          </a:xfrm>
          <a:prstGeom prst="rect">
            <a:avLst/>
          </a:prstGeom>
          <a:noFill/>
        </p:spPr>
      </p:pic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152400" y="5943600"/>
            <a:ext cx="876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990600" y="6096000"/>
            <a:ext cx="79248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066800" y="2286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Financial Statements (iii)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6705600" y="12192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6781800" y="9144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6934200" y="1066800"/>
            <a:ext cx="1905000" cy="4724400"/>
          </a:xfrm>
          <a:prstGeom prst="rect">
            <a:avLst/>
          </a:prstGeom>
          <a:gradFill rotWithShape="1">
            <a:gsLst>
              <a:gs pos="0">
                <a:srgbClr val="B2B2B2">
                  <a:alpha val="60001"/>
                </a:srgbClr>
              </a:gs>
              <a:gs pos="50000">
                <a:schemeClr val="bg1"/>
              </a:gs>
              <a:gs pos="100000">
                <a:srgbClr val="B2B2B2">
                  <a:alpha val="60001"/>
                </a:srgbClr>
              </a:gs>
            </a:gsLst>
            <a:lin ang="18900000" scaled="1"/>
          </a:gradFill>
          <a:ln w="9525">
            <a:solidFill>
              <a:srgbClr val="C0C0C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Company Offer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Environment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Targets Overview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Financial &amp; Marketing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Objectives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Operational Action Plan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Capitalization &amp; </a:t>
            </a:r>
          </a:p>
          <a:p>
            <a:pPr algn="ctr">
              <a:lnSpc>
                <a:spcPct val="150000"/>
              </a:lnSpc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Financial Projections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Investors’ benefits</a:t>
            </a:r>
            <a:endParaRPr lang="fr-FR" sz="1200">
              <a:solidFill>
                <a:srgbClr val="5F5F5F"/>
              </a:solidFill>
              <a:latin typeface="Times New Roman" pitchFamily="18" charset="0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28600" y="1066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Projected Capitalization</a:t>
            </a:r>
          </a:p>
        </p:txBody>
      </p:sp>
      <p:pic>
        <p:nvPicPr>
          <p:cNvPr id="28687" name="Picture 15" descr="CapitalizationPlan"/>
          <p:cNvPicPr>
            <a:picLocks noChangeAspect="1" noChangeArrowheads="1"/>
          </p:cNvPicPr>
          <p:nvPr/>
        </p:nvPicPr>
        <p:blipFill>
          <a:blip r:embed="rId3" cstate="print"/>
          <a:srcRect r="618"/>
          <a:stretch>
            <a:fillRect/>
          </a:stretch>
        </p:blipFill>
        <p:spPr bwMode="auto">
          <a:xfrm>
            <a:off x="1447800" y="2209800"/>
            <a:ext cx="3810000" cy="25908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28688" name="Picture 16" descr="Sponsor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752600"/>
            <a:ext cx="4495800" cy="178752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28689" name="Picture 17" descr="MortgageLoanPayment"/>
          <p:cNvPicPr>
            <a:picLocks noChangeAspect="1" noChangeArrowheads="1"/>
          </p:cNvPicPr>
          <p:nvPr/>
        </p:nvPicPr>
        <p:blipFill>
          <a:blip r:embed="rId5" cstate="print">
            <a:lum bright="-12000" contrast="6000"/>
          </a:blip>
          <a:srcRect l="1256" t="3506" r="14636" b="19107"/>
          <a:stretch>
            <a:fillRect/>
          </a:stretch>
        </p:blipFill>
        <p:spPr bwMode="auto">
          <a:xfrm>
            <a:off x="762000" y="3657600"/>
            <a:ext cx="5334000" cy="21399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228600" y="2743200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And 1 Million shares issuing for a total 42% ownership and guaranteed dividends the first 5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52400" y="228600"/>
            <a:ext cx="8763000" cy="685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463" name="Picture 7" descr="Image2"/>
          <p:cNvPicPr>
            <a:picLocks noChangeAspect="1" noChangeArrowheads="1"/>
          </p:cNvPicPr>
          <p:nvPr/>
        </p:nvPicPr>
        <p:blipFill>
          <a:blip r:embed="rId2" cstate="print">
            <a:lum bright="48000" contrast="-84000"/>
          </a:blip>
          <a:srcRect l="7114" t="13968" r="15033" b="13968"/>
          <a:stretch>
            <a:fillRect/>
          </a:stretch>
        </p:blipFill>
        <p:spPr bwMode="auto">
          <a:xfrm>
            <a:off x="914400" y="1143000"/>
            <a:ext cx="4953000" cy="4449763"/>
          </a:xfrm>
          <a:prstGeom prst="rect">
            <a:avLst/>
          </a:prstGeom>
          <a:noFill/>
        </p:spPr>
      </p:pic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152400" y="5943600"/>
            <a:ext cx="876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990600" y="6096000"/>
            <a:ext cx="79248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066800" y="2286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Investors’ Benefits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6705600" y="12192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6781800" y="9144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6934200" y="1066800"/>
            <a:ext cx="1905000" cy="4724400"/>
          </a:xfrm>
          <a:prstGeom prst="rect">
            <a:avLst/>
          </a:prstGeom>
          <a:gradFill rotWithShape="1">
            <a:gsLst>
              <a:gs pos="0">
                <a:srgbClr val="B2B2B2">
                  <a:alpha val="60001"/>
                </a:srgbClr>
              </a:gs>
              <a:gs pos="50000">
                <a:schemeClr val="bg1"/>
              </a:gs>
              <a:gs pos="100000">
                <a:srgbClr val="B2B2B2">
                  <a:alpha val="60001"/>
                </a:srgbClr>
              </a:gs>
            </a:gsLst>
            <a:lin ang="18900000" scaled="1"/>
          </a:gradFill>
          <a:ln w="9525">
            <a:solidFill>
              <a:srgbClr val="C0C0C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Company Offer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Environment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Targets Overview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Financial &amp; Marketing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Objectives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Operational Action Plan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Capitalization &amp;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Financial Projections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Investors’ benefits</a:t>
            </a:r>
            <a:endParaRPr lang="fr-FR" sz="14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28600" y="1066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How You benefit from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MobiStud’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investment</a:t>
            </a:r>
          </a:p>
        </p:txBody>
      </p:sp>
      <p:pic>
        <p:nvPicPr>
          <p:cNvPr id="19471" name="Picture 15" descr="SharesIssu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828800"/>
            <a:ext cx="3733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age2"/>
          <p:cNvPicPr>
            <a:picLocks noChangeAspect="1" noChangeArrowheads="1"/>
          </p:cNvPicPr>
          <p:nvPr/>
        </p:nvPicPr>
        <p:blipFill>
          <a:blip r:embed="rId2" cstate="print">
            <a:lum bright="24000" contrast="-66000"/>
          </a:blip>
          <a:srcRect l="7114" t="13968" r="15033" b="13968"/>
          <a:stretch>
            <a:fillRect/>
          </a:stretch>
        </p:blipFill>
        <p:spPr bwMode="auto">
          <a:xfrm>
            <a:off x="228600" y="457200"/>
            <a:ext cx="5715000" cy="5132388"/>
          </a:xfrm>
          <a:prstGeom prst="rect">
            <a:avLst/>
          </a:prstGeo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86106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Thank you for your attention</a:t>
            </a:r>
          </a:p>
          <a:p>
            <a:pPr algn="r">
              <a:spcBef>
                <a:spcPct val="50000"/>
              </a:spcBef>
            </a:pPr>
            <a:endParaRPr lang="en-US" sz="36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Questions are welcomed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152400" y="5943600"/>
            <a:ext cx="876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990600" y="6096000"/>
            <a:ext cx="79248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143000" y="3886200"/>
            <a:ext cx="76962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 sz="2000" b="1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r">
              <a:spcBef>
                <a:spcPct val="50000"/>
              </a:spcBef>
            </a:pPr>
            <a:endParaRPr lang="en-US" sz="1500" b="1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r"/>
            <a:r>
              <a:rPr lang="en-US" sz="20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Fred MASANGO</a:t>
            </a:r>
          </a:p>
          <a:p>
            <a:pPr algn="r"/>
            <a:r>
              <a:rPr lang="en-US" sz="20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Jin Fan HU</a:t>
            </a:r>
          </a:p>
          <a:p>
            <a:pPr algn="r"/>
            <a:r>
              <a:rPr lang="en-US" sz="20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Suife KISITO</a:t>
            </a:r>
          </a:p>
          <a:p>
            <a:pPr algn="r"/>
            <a:r>
              <a:rPr lang="en-US" sz="20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Clio BERALDIN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0" y="6521450"/>
            <a:ext cx="403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  <a:hlinkClick r:id="rId3"/>
              </a:rPr>
              <a:t>http://www.MobiStu’MSInsurance.nl/Home</a:t>
            </a:r>
            <a:r>
              <a:rPr lang="en-US" sz="1600">
                <a:latin typeface="Times New Roman" pitchFamily="18" charset="0"/>
              </a:rPr>
              <a:t> </a:t>
            </a:r>
            <a:endParaRPr lang="fr-FR" sz="1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52400" y="228600"/>
            <a:ext cx="8763000" cy="685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5" name="Picture 5" descr="Image2"/>
          <p:cNvPicPr>
            <a:picLocks noChangeAspect="1" noChangeArrowheads="1"/>
          </p:cNvPicPr>
          <p:nvPr/>
        </p:nvPicPr>
        <p:blipFill>
          <a:blip r:embed="rId2" cstate="print">
            <a:lum bright="48000" contrast="-84000"/>
          </a:blip>
          <a:srcRect l="7114" t="13968" r="15033" b="13968"/>
          <a:stretch>
            <a:fillRect/>
          </a:stretch>
        </p:blipFill>
        <p:spPr bwMode="auto">
          <a:xfrm>
            <a:off x="914400" y="1143000"/>
            <a:ext cx="4953000" cy="4449763"/>
          </a:xfrm>
          <a:prstGeom prst="rect">
            <a:avLst/>
          </a:prstGeom>
          <a:noFill/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52400" y="5943600"/>
            <a:ext cx="876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990600" y="6096000"/>
            <a:ext cx="79248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66800" y="2286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Agenda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7315200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Company Offer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Environment (SWOT)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Targets Overview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Financial &amp; Marketing Objectives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Operational Action Plan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Capitalization &amp; Financial Projections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Investors’ 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6934200" y="1066800"/>
            <a:ext cx="1905000" cy="4724400"/>
          </a:xfrm>
          <a:prstGeom prst="rect">
            <a:avLst/>
          </a:prstGeom>
          <a:gradFill rotWithShape="1">
            <a:gsLst>
              <a:gs pos="0">
                <a:srgbClr val="B2B2B2">
                  <a:alpha val="60001"/>
                </a:srgbClr>
              </a:gs>
              <a:gs pos="50000">
                <a:schemeClr val="bg1"/>
              </a:gs>
              <a:gs pos="100000">
                <a:srgbClr val="B2B2B2">
                  <a:alpha val="60001"/>
                </a:srgbClr>
              </a:gs>
            </a:gsLst>
            <a:lin ang="18900000" scaled="1"/>
          </a:gradFill>
          <a:ln w="9525">
            <a:solidFill>
              <a:srgbClr val="C0C0C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Company Offer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Environment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Targets Overview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Financial &amp; Marketing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Objectives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Operational Action Plan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Capitalization &amp;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Financial Projections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Investors’ benefits</a:t>
            </a:r>
            <a:endParaRPr lang="fr-FR" sz="1200">
              <a:solidFill>
                <a:srgbClr val="5F5F5F"/>
              </a:solidFill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52400" y="228600"/>
            <a:ext cx="8763000" cy="685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318" name="Picture 6" descr="Image2"/>
          <p:cNvPicPr>
            <a:picLocks noChangeAspect="1" noChangeArrowheads="1"/>
          </p:cNvPicPr>
          <p:nvPr/>
        </p:nvPicPr>
        <p:blipFill>
          <a:blip r:embed="rId2" cstate="print">
            <a:lum bright="48000" contrast="-84000"/>
          </a:blip>
          <a:srcRect l="7114" t="13968" r="15033" b="13968"/>
          <a:stretch>
            <a:fillRect/>
          </a:stretch>
        </p:blipFill>
        <p:spPr bwMode="auto">
          <a:xfrm>
            <a:off x="914400" y="1143000"/>
            <a:ext cx="4953000" cy="4449763"/>
          </a:xfrm>
          <a:prstGeom prst="rect">
            <a:avLst/>
          </a:prstGeom>
          <a:noFill/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152400" y="5943600"/>
            <a:ext cx="876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990600" y="6096000"/>
            <a:ext cx="79248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066800" y="2286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Offer (i)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6705600" y="12192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6781800" y="9144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28600" y="2514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Segmentation</a:t>
            </a:r>
          </a:p>
        </p:txBody>
      </p:sp>
      <p:pic>
        <p:nvPicPr>
          <p:cNvPr id="13328" name="Picture 16" descr="Mobistud'_Segmentation"/>
          <p:cNvPicPr>
            <a:picLocks noChangeAspect="1" noChangeArrowheads="1"/>
          </p:cNvPicPr>
          <p:nvPr/>
        </p:nvPicPr>
        <p:blipFill>
          <a:blip r:embed="rId3" cstate="print"/>
          <a:srcRect l="1192" r="-1392" b="5470"/>
          <a:stretch>
            <a:fillRect/>
          </a:stretch>
        </p:blipFill>
        <p:spPr bwMode="auto">
          <a:xfrm>
            <a:off x="228600" y="3048000"/>
            <a:ext cx="6400800" cy="27432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28600" y="1066800"/>
            <a:ext cx="6477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Context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>
                <a:latin typeface="Times New Roman" pitchFamily="18" charset="0"/>
              </a:rPr>
              <a:t>  Insurance package for international students in NL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>
                <a:latin typeface="Times New Roman" pitchFamily="18" charset="0"/>
              </a:rPr>
              <a:t>  Mission 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934200" y="1066800"/>
            <a:ext cx="1905000" cy="4724400"/>
          </a:xfrm>
          <a:prstGeom prst="rect">
            <a:avLst/>
          </a:prstGeom>
          <a:gradFill rotWithShape="1">
            <a:gsLst>
              <a:gs pos="0">
                <a:srgbClr val="B2B2B2">
                  <a:alpha val="60001"/>
                </a:srgbClr>
              </a:gs>
              <a:gs pos="50000">
                <a:schemeClr val="bg1"/>
              </a:gs>
              <a:gs pos="100000">
                <a:srgbClr val="B2B2B2">
                  <a:alpha val="60001"/>
                </a:srgbClr>
              </a:gs>
            </a:gsLst>
            <a:lin ang="18900000" scaled="1"/>
          </a:gradFill>
          <a:ln w="9525">
            <a:solidFill>
              <a:srgbClr val="C0C0C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Company Offer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Environment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Targets Overview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Financial &amp; Marketing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Objectives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Operational Action Plan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Capitalization &amp;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Financial Projections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Investors’ benefits</a:t>
            </a:r>
            <a:endParaRPr lang="fr-FR" sz="1200">
              <a:solidFill>
                <a:srgbClr val="5F5F5F"/>
              </a:solidFill>
              <a:latin typeface="Times New Roman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52400" y="228600"/>
            <a:ext cx="8763000" cy="685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511" name="Picture 7" descr="Image2"/>
          <p:cNvPicPr>
            <a:picLocks noChangeAspect="1" noChangeArrowheads="1"/>
          </p:cNvPicPr>
          <p:nvPr/>
        </p:nvPicPr>
        <p:blipFill>
          <a:blip r:embed="rId2" cstate="print">
            <a:lum bright="48000" contrast="-84000"/>
          </a:blip>
          <a:srcRect l="7114" t="13968" r="15033" b="13968"/>
          <a:stretch>
            <a:fillRect/>
          </a:stretch>
        </p:blipFill>
        <p:spPr bwMode="auto">
          <a:xfrm>
            <a:off x="914400" y="1143000"/>
            <a:ext cx="4953000" cy="4449763"/>
          </a:xfrm>
          <a:prstGeom prst="rect">
            <a:avLst/>
          </a:prstGeom>
          <a:noFill/>
        </p:spPr>
      </p:pic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152400" y="5943600"/>
            <a:ext cx="876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990600" y="6096000"/>
            <a:ext cx="79248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066800" y="2286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Offer (ii)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6705600" y="12192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6781800" y="9144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228600" y="1066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Insurance Packages (Standard) Overview</a:t>
            </a:r>
          </a:p>
        </p:txBody>
      </p:sp>
      <p:pic>
        <p:nvPicPr>
          <p:cNvPr id="21522" name="Picture 18" descr="PromodocOver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4572000" cy="400843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21523" name="Picture 19" descr="Image1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35265">
            <a:off x="914400" y="457200"/>
            <a:ext cx="4652963" cy="5913438"/>
          </a:xfrm>
          <a:prstGeom prst="rect">
            <a:avLst/>
          </a:prstGeom>
          <a:noFill/>
        </p:spPr>
      </p:pic>
      <p:pic>
        <p:nvPicPr>
          <p:cNvPr id="21524" name="Picture 20" descr="PromodocOverview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752600"/>
            <a:ext cx="5392738" cy="3662363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21525" name="Picture 21" descr="Image3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54747">
            <a:off x="838200" y="762000"/>
            <a:ext cx="5449888" cy="5372100"/>
          </a:xfrm>
          <a:prstGeom prst="rect">
            <a:avLst/>
          </a:prstGeom>
          <a:noFill/>
        </p:spPr>
      </p:pic>
      <p:pic>
        <p:nvPicPr>
          <p:cNvPr id="21526" name="Picture 22" descr="MobiStud_Packages_PremiumOvervie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1676400"/>
            <a:ext cx="3740150" cy="41211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934200" y="1066800"/>
            <a:ext cx="1905000" cy="4724400"/>
          </a:xfrm>
          <a:prstGeom prst="rect">
            <a:avLst/>
          </a:prstGeom>
          <a:gradFill rotWithShape="1">
            <a:gsLst>
              <a:gs pos="0">
                <a:srgbClr val="B2B2B2">
                  <a:alpha val="60001"/>
                </a:srgbClr>
              </a:gs>
              <a:gs pos="50000">
                <a:schemeClr val="bg1"/>
              </a:gs>
              <a:gs pos="100000">
                <a:srgbClr val="B2B2B2">
                  <a:alpha val="60001"/>
                </a:srgbClr>
              </a:gs>
            </a:gsLst>
            <a:lin ang="18900000" scaled="1"/>
          </a:gradFill>
          <a:ln w="9525">
            <a:solidFill>
              <a:srgbClr val="C0C0C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Company Offer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Environment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Targets Overview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Financial &amp; Marketing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Objectives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Operational Action Plan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Capitalization &amp;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Financial Projections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Investors’ benefits</a:t>
            </a:r>
            <a:endParaRPr lang="fr-FR" sz="1200">
              <a:solidFill>
                <a:srgbClr val="5F5F5F"/>
              </a:solidFill>
              <a:latin typeface="Times New Roman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52400" y="228600"/>
            <a:ext cx="8763000" cy="685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2535" name="Picture 7" descr="Image2"/>
          <p:cNvPicPr>
            <a:picLocks noChangeAspect="1" noChangeArrowheads="1"/>
          </p:cNvPicPr>
          <p:nvPr/>
        </p:nvPicPr>
        <p:blipFill>
          <a:blip r:embed="rId2" cstate="print">
            <a:lum bright="48000" contrast="-84000"/>
          </a:blip>
          <a:srcRect l="7114" t="13968" r="15033" b="13968"/>
          <a:stretch>
            <a:fillRect/>
          </a:stretch>
        </p:blipFill>
        <p:spPr bwMode="auto">
          <a:xfrm>
            <a:off x="914400" y="1143000"/>
            <a:ext cx="4953000" cy="4449763"/>
          </a:xfrm>
          <a:prstGeom prst="rect">
            <a:avLst/>
          </a:prstGeom>
          <a:noFill/>
        </p:spPr>
      </p:pic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152400" y="5943600"/>
            <a:ext cx="876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990600" y="6096000"/>
            <a:ext cx="79248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066800" y="2286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SWOT Analysis &amp; Issues (i)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6705600" y="12192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6781800" y="9144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228600" y="1066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SWOT</a:t>
            </a:r>
          </a:p>
        </p:txBody>
      </p:sp>
      <p:pic>
        <p:nvPicPr>
          <p:cNvPr id="22546" name="Picture 18" descr="SWOT"/>
          <p:cNvPicPr>
            <a:picLocks noChangeAspect="1" noChangeArrowheads="1"/>
          </p:cNvPicPr>
          <p:nvPr/>
        </p:nvPicPr>
        <p:blipFill>
          <a:blip r:embed="rId3" cstate="print"/>
          <a:srcRect l="-1274" r="-664" b="-2684"/>
          <a:stretch>
            <a:fillRect/>
          </a:stretch>
        </p:blipFill>
        <p:spPr bwMode="auto">
          <a:xfrm>
            <a:off x="304800" y="1676400"/>
            <a:ext cx="6096000" cy="3429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934200" y="1066800"/>
            <a:ext cx="1905000" cy="4724400"/>
          </a:xfrm>
          <a:prstGeom prst="rect">
            <a:avLst/>
          </a:prstGeom>
          <a:gradFill rotWithShape="1">
            <a:gsLst>
              <a:gs pos="0">
                <a:srgbClr val="B2B2B2">
                  <a:alpha val="60001"/>
                </a:srgbClr>
              </a:gs>
              <a:gs pos="50000">
                <a:schemeClr val="bg1"/>
              </a:gs>
              <a:gs pos="100000">
                <a:srgbClr val="B2B2B2">
                  <a:alpha val="60001"/>
                </a:srgbClr>
              </a:gs>
            </a:gsLst>
            <a:lin ang="18900000" scaled="1"/>
          </a:gradFill>
          <a:ln w="9525">
            <a:solidFill>
              <a:srgbClr val="C0C0C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Company Offer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Environment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Targets Overview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Financial &amp; Marketing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Objectives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Operational Action Plan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Capitalization &amp;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Financial Projections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Investors’ benefits</a:t>
            </a:r>
            <a:endParaRPr lang="fr-FR" sz="1200">
              <a:solidFill>
                <a:srgbClr val="5F5F5F"/>
              </a:solidFill>
              <a:latin typeface="Times New Roman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52400" y="228600"/>
            <a:ext cx="8763000" cy="685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3559" name="Picture 7" descr="Image2"/>
          <p:cNvPicPr>
            <a:picLocks noChangeAspect="1" noChangeArrowheads="1"/>
          </p:cNvPicPr>
          <p:nvPr/>
        </p:nvPicPr>
        <p:blipFill>
          <a:blip r:embed="rId2" cstate="print">
            <a:lum bright="48000" contrast="-84000"/>
          </a:blip>
          <a:srcRect l="7114" t="13968" r="15033" b="13968"/>
          <a:stretch>
            <a:fillRect/>
          </a:stretch>
        </p:blipFill>
        <p:spPr bwMode="auto">
          <a:xfrm>
            <a:off x="914400" y="1143000"/>
            <a:ext cx="4953000" cy="4449763"/>
          </a:xfrm>
          <a:prstGeom prst="rect">
            <a:avLst/>
          </a:prstGeom>
          <a:noFill/>
        </p:spPr>
      </p:pic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152400" y="5943600"/>
            <a:ext cx="876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990600" y="6096000"/>
            <a:ext cx="79248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066800" y="2286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SWOT Analysis &amp; Issues (ii)</a:t>
            </a: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6705600" y="12192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6781800" y="9144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28600" y="1066800"/>
            <a:ext cx="64770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Key issues for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MobiStud’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to succeed</a:t>
            </a:r>
          </a:p>
          <a:p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75000"/>
              </a:spcBef>
              <a:buFontTx/>
              <a:buChar char="•"/>
            </a:pPr>
            <a:r>
              <a:rPr lang="en-US" sz="2000" b="1">
                <a:latin typeface="Times New Roman" pitchFamily="18" charset="0"/>
              </a:rPr>
              <a:t>  Best negotiated tariffs and services with suppliers </a:t>
            </a:r>
          </a:p>
          <a:p>
            <a:pPr>
              <a:spcBef>
                <a:spcPct val="75000"/>
              </a:spcBef>
              <a:buFontTx/>
              <a:buChar char="•"/>
            </a:pPr>
            <a:r>
              <a:rPr lang="en-US" sz="2000" b="1">
                <a:latin typeface="Times New Roman" pitchFamily="18" charset="0"/>
              </a:rPr>
              <a:t>  Networking &amp; Partnerships</a:t>
            </a:r>
          </a:p>
          <a:p>
            <a:pPr>
              <a:spcBef>
                <a:spcPct val="75000"/>
              </a:spcBef>
              <a:buFontTx/>
              <a:buChar char="•"/>
            </a:pPr>
            <a:r>
              <a:rPr lang="en-US" sz="2000" b="1">
                <a:latin typeface="Times New Roman" pitchFamily="18" charset="0"/>
              </a:rPr>
              <a:t>  ECO, COMFORT, All-in-ALL packages launch</a:t>
            </a:r>
          </a:p>
          <a:p>
            <a:pPr>
              <a:spcBef>
                <a:spcPct val="75000"/>
              </a:spcBef>
              <a:buFontTx/>
              <a:buChar char="•"/>
            </a:pPr>
            <a:r>
              <a:rPr lang="en-US" sz="2000" b="1">
                <a:latin typeface="Times New Roman" pitchFamily="18" charset="0"/>
              </a:rPr>
              <a:t>  "Coordination" program </a:t>
            </a:r>
          </a:p>
          <a:p>
            <a:pPr>
              <a:spcBef>
                <a:spcPct val="75000"/>
              </a:spcBef>
              <a:buFontTx/>
              <a:buChar char="•"/>
            </a:pPr>
            <a:r>
              <a:rPr lang="en-US" sz="2000" b="1">
                <a:latin typeface="Times New Roman" pitchFamily="18" charset="0"/>
              </a:rPr>
              <a:t>  Customization program</a:t>
            </a:r>
          </a:p>
          <a:p>
            <a:pPr>
              <a:spcBef>
                <a:spcPct val="75000"/>
              </a:spcBef>
              <a:buFontTx/>
              <a:buChar char="•"/>
            </a:pPr>
            <a:r>
              <a:rPr lang="en-US" sz="2000" b="1">
                <a:latin typeface="Times New Roman" pitchFamily="18" charset="0"/>
              </a:rPr>
              <a:t>  Affordable, Unique service, Flexible, student insurance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2400" y="228600"/>
            <a:ext cx="8763000" cy="685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367" name="Picture 7" descr="Image2"/>
          <p:cNvPicPr>
            <a:picLocks noChangeAspect="1" noChangeArrowheads="1"/>
          </p:cNvPicPr>
          <p:nvPr/>
        </p:nvPicPr>
        <p:blipFill>
          <a:blip r:embed="rId3" cstate="print">
            <a:lum bright="48000" contrast="-84000"/>
          </a:blip>
          <a:srcRect l="7114" t="13968" r="15033" b="13968"/>
          <a:stretch>
            <a:fillRect/>
          </a:stretch>
        </p:blipFill>
        <p:spPr bwMode="auto">
          <a:xfrm>
            <a:off x="914400" y="1143000"/>
            <a:ext cx="4953000" cy="4449763"/>
          </a:xfrm>
          <a:prstGeom prst="rect">
            <a:avLst/>
          </a:prstGeom>
          <a:noFill/>
        </p:spPr>
      </p:pic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152400" y="5943600"/>
            <a:ext cx="876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990600" y="6096000"/>
            <a:ext cx="79248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066800" y="2286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Targets (i)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6705600" y="12192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6781800" y="9144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6934200" y="1066800"/>
            <a:ext cx="1905000" cy="4724400"/>
          </a:xfrm>
          <a:prstGeom prst="rect">
            <a:avLst/>
          </a:prstGeom>
          <a:gradFill rotWithShape="1">
            <a:gsLst>
              <a:gs pos="0">
                <a:srgbClr val="B2B2B2">
                  <a:alpha val="60001"/>
                </a:srgbClr>
              </a:gs>
              <a:gs pos="50000">
                <a:schemeClr val="bg1"/>
              </a:gs>
              <a:gs pos="100000">
                <a:srgbClr val="B2B2B2">
                  <a:alpha val="60001"/>
                </a:srgbClr>
              </a:gs>
            </a:gsLst>
            <a:lin ang="18900000" scaled="1"/>
          </a:gradFill>
          <a:ln w="9525">
            <a:solidFill>
              <a:srgbClr val="C0C0C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Company Offer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Environment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Targets Overview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Financial &amp; Marketing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Objectives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Operational Action Plan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Capitalization &amp;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Financial Projections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Investors’ benefits</a:t>
            </a:r>
            <a:endParaRPr lang="fr-FR" sz="1200">
              <a:solidFill>
                <a:srgbClr val="5F5F5F"/>
              </a:solidFill>
              <a:latin typeface="Times New Roman" pitchFamily="18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28600" y="10668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B2C 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>
                <a:latin typeface="Times New Roman" pitchFamily="18" charset="0"/>
              </a:rPr>
              <a:t>  International Students in NL (First 5 years)</a:t>
            </a:r>
          </a:p>
        </p:txBody>
      </p:sp>
      <p:graphicFrame>
        <p:nvGraphicFramePr>
          <p:cNvPr id="15375" name="Object 15"/>
          <p:cNvGraphicFramePr>
            <a:graphicFrameLocks noChangeAspect="1"/>
          </p:cNvGraphicFramePr>
          <p:nvPr/>
        </p:nvGraphicFramePr>
        <p:xfrm>
          <a:off x="609600" y="2057400"/>
          <a:ext cx="5545138" cy="320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Graphique" r:id="rId4" imgW="7029440" imgH="4067251" progId="MSGraph.Chart.8">
                  <p:embed followColorScheme="full"/>
                </p:oleObj>
              </mc:Choice>
              <mc:Fallback>
                <p:oleObj name="Graphique" r:id="rId4" imgW="7029440" imgH="4067251" progId="MSGraph.Chart.8">
                  <p:embed followColorScheme="full"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57400"/>
                        <a:ext cx="5545138" cy="3208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2400" y="228600"/>
            <a:ext cx="8763000" cy="685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82" name="Picture 6" descr="Image2"/>
          <p:cNvPicPr>
            <a:picLocks noChangeAspect="1" noChangeArrowheads="1"/>
          </p:cNvPicPr>
          <p:nvPr/>
        </p:nvPicPr>
        <p:blipFill>
          <a:blip r:embed="rId2" cstate="print">
            <a:lum bright="48000" contrast="-84000"/>
          </a:blip>
          <a:srcRect l="7114" t="13968" r="15033" b="13968"/>
          <a:stretch>
            <a:fillRect/>
          </a:stretch>
        </p:blipFill>
        <p:spPr bwMode="auto">
          <a:xfrm>
            <a:off x="914400" y="1143000"/>
            <a:ext cx="4953000" cy="4449763"/>
          </a:xfrm>
          <a:prstGeom prst="rect">
            <a:avLst/>
          </a:prstGeom>
          <a:noFill/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152400" y="5943600"/>
            <a:ext cx="876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990600" y="6096000"/>
            <a:ext cx="79248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066800" y="2286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Targets (ii)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6705600" y="12192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6781800" y="9144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6934200" y="1066800"/>
            <a:ext cx="1905000" cy="4724400"/>
          </a:xfrm>
          <a:prstGeom prst="rect">
            <a:avLst/>
          </a:prstGeom>
          <a:gradFill rotWithShape="1">
            <a:gsLst>
              <a:gs pos="0">
                <a:srgbClr val="B2B2B2">
                  <a:alpha val="60001"/>
                </a:srgbClr>
              </a:gs>
              <a:gs pos="50000">
                <a:schemeClr val="bg1"/>
              </a:gs>
              <a:gs pos="100000">
                <a:srgbClr val="B2B2B2">
                  <a:alpha val="60001"/>
                </a:srgbClr>
              </a:gs>
            </a:gsLst>
            <a:lin ang="18900000" scaled="1"/>
          </a:gradFill>
          <a:ln w="9525">
            <a:solidFill>
              <a:srgbClr val="C0C0C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Company Offer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Environment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Targets Overview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Financial &amp; Marketing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Objectives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Operational Action Plan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Capitalization &amp;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Financial Projections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Investors’ benefits</a:t>
            </a:r>
            <a:endParaRPr lang="fr-FR" sz="1200">
              <a:solidFill>
                <a:srgbClr val="5F5F5F"/>
              </a:solidFill>
              <a:latin typeface="Times New Roman" pitchFamily="18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28600" y="1066800"/>
            <a:ext cx="6400800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B2B </a:t>
            </a:r>
          </a:p>
          <a:p>
            <a:pPr>
              <a:spcBef>
                <a:spcPct val="50000"/>
              </a:spcBef>
            </a:pPr>
            <a:endParaRPr lang="en-US" sz="16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>
                <a:latin typeface="Times New Roman" pitchFamily="18" charset="0"/>
              </a:rPr>
              <a:t>  </a:t>
            </a:r>
            <a:r>
              <a:rPr lang="en-US" sz="2000" b="1">
                <a:latin typeface="Times New Roman" pitchFamily="18" charset="0"/>
              </a:rPr>
              <a:t>Students’ Organizations &amp; Institutions</a:t>
            </a:r>
          </a:p>
          <a:p>
            <a:pPr>
              <a:buFontTx/>
              <a:buChar char="•"/>
            </a:pPr>
            <a:r>
              <a:rPr lang="en-US" sz="2000" b="1">
                <a:latin typeface="Times New Roman" pitchFamily="18" charset="0"/>
              </a:rPr>
              <a:t>  </a:t>
            </a:r>
            <a:r>
              <a:rPr lang="en-GB" sz="2000" b="1">
                <a:latin typeface="Times New Roman" pitchFamily="18" charset="0"/>
              </a:rPr>
              <a:t>Embassies </a:t>
            </a:r>
          </a:p>
          <a:p>
            <a:pPr>
              <a:buFontTx/>
              <a:buChar char="•"/>
            </a:pPr>
            <a:r>
              <a:rPr lang="en-GB" sz="2000" b="1">
                <a:latin typeface="Times New Roman" pitchFamily="18" charset="0"/>
              </a:rPr>
              <a:t>  Travel agencies </a:t>
            </a:r>
          </a:p>
          <a:p>
            <a:pPr>
              <a:buFontTx/>
              <a:buChar char="•"/>
            </a:pPr>
            <a:r>
              <a:rPr lang="en-GB" sz="2000" b="1">
                <a:latin typeface="Times New Roman" pitchFamily="18" charset="0"/>
              </a:rPr>
              <a:t>  Language institutes </a:t>
            </a:r>
          </a:p>
          <a:p>
            <a:pPr>
              <a:buFontTx/>
              <a:buChar char="•"/>
            </a:pPr>
            <a:r>
              <a:rPr lang="en-GB" sz="2000" b="1">
                <a:latin typeface="Times New Roman" pitchFamily="18" charset="0"/>
              </a:rPr>
              <a:t>  Youth hostels</a:t>
            </a:r>
          </a:p>
          <a:p>
            <a:pPr>
              <a:buFontTx/>
              <a:buChar char="•"/>
            </a:pPr>
            <a:r>
              <a:rPr lang="en-GB" sz="2000" b="1">
                <a:latin typeface="Times New Roman" pitchFamily="18" charset="0"/>
              </a:rPr>
              <a:t>  Housing agencies</a:t>
            </a:r>
          </a:p>
          <a:p>
            <a:pPr algn="r">
              <a:buFontTx/>
              <a:buChar char="•"/>
            </a:pPr>
            <a:r>
              <a:rPr lang="en-GB" sz="2000" b="1">
                <a:latin typeface="Times New Roman" pitchFamily="18" charset="0"/>
              </a:rPr>
              <a:t>  Recruitment agencies</a:t>
            </a:r>
          </a:p>
          <a:p>
            <a:pPr algn="r">
              <a:buFontTx/>
              <a:buChar char="•"/>
            </a:pPr>
            <a:r>
              <a:rPr lang="en-GB" sz="2000" b="1">
                <a:latin typeface="Times New Roman" pitchFamily="18" charset="0"/>
              </a:rPr>
              <a:t>  (International) Student pubs</a:t>
            </a:r>
          </a:p>
          <a:p>
            <a:pPr algn="r">
              <a:buFontTx/>
              <a:buChar char="•"/>
            </a:pPr>
            <a:r>
              <a:rPr lang="en-GB" sz="2000" b="1">
                <a:latin typeface="Times New Roman" pitchFamily="18" charset="0"/>
              </a:rPr>
              <a:t>  University sport centres </a:t>
            </a:r>
          </a:p>
          <a:p>
            <a:pPr algn="r">
              <a:buFontTx/>
              <a:buChar char="•"/>
            </a:pPr>
            <a:r>
              <a:rPr lang="en-GB" sz="2000" b="1">
                <a:latin typeface="Times New Roman" pitchFamily="18" charset="0"/>
              </a:rPr>
              <a:t>  Medical institutions / Doctors /Hospitals / Drugstores </a:t>
            </a:r>
          </a:p>
          <a:p>
            <a:pPr algn="r">
              <a:buFontTx/>
              <a:buChar char="•"/>
            </a:pPr>
            <a:r>
              <a:rPr lang="en-GB" sz="2000" b="1">
                <a:latin typeface="Times New Roman" pitchFamily="18" charset="0"/>
              </a:rPr>
              <a:t>  Introduction week exchange </a:t>
            </a:r>
          </a:p>
          <a:p>
            <a:pPr algn="r">
              <a:buFontTx/>
              <a:buChar char="•"/>
            </a:pPr>
            <a:r>
              <a:rPr lang="en-GB" sz="2000" b="1">
                <a:latin typeface="Times New Roman" pitchFamily="18" charset="0"/>
              </a:rPr>
              <a:t>  Study abroad fair in country where student resides</a:t>
            </a:r>
            <a:endParaRPr lang="en-US" sz="20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52400" y="228600"/>
            <a:ext cx="8763000" cy="685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 descr="Image2"/>
          <p:cNvPicPr>
            <a:picLocks noChangeAspect="1" noChangeArrowheads="1"/>
          </p:cNvPicPr>
          <p:nvPr/>
        </p:nvPicPr>
        <p:blipFill>
          <a:blip r:embed="rId2" cstate="print">
            <a:lum bright="48000" contrast="-84000"/>
          </a:blip>
          <a:srcRect l="7114" t="13968" r="15033" b="13968"/>
          <a:stretch>
            <a:fillRect/>
          </a:stretch>
        </p:blipFill>
        <p:spPr bwMode="auto">
          <a:xfrm>
            <a:off x="914400" y="1143000"/>
            <a:ext cx="4953000" cy="4449763"/>
          </a:xfrm>
          <a:prstGeom prst="rect">
            <a:avLst/>
          </a:prstGeom>
          <a:noFill/>
        </p:spPr>
      </p:pic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52400" y="5943600"/>
            <a:ext cx="876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990600" y="6096000"/>
            <a:ext cx="79248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066800" y="2286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Objectives (i)</a:t>
            </a: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6705600" y="12192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6781800" y="914400"/>
            <a:ext cx="0" cy="47244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6934200" y="1066800"/>
            <a:ext cx="1905000" cy="4724400"/>
          </a:xfrm>
          <a:prstGeom prst="rect">
            <a:avLst/>
          </a:prstGeom>
          <a:gradFill rotWithShape="1">
            <a:gsLst>
              <a:gs pos="0">
                <a:srgbClr val="B2B2B2">
                  <a:alpha val="60001"/>
                </a:srgbClr>
              </a:gs>
              <a:gs pos="50000">
                <a:schemeClr val="bg1"/>
              </a:gs>
              <a:gs pos="100000">
                <a:srgbClr val="B2B2B2">
                  <a:alpha val="60001"/>
                </a:srgbClr>
              </a:gs>
            </a:gsLst>
            <a:lin ang="18900000" scaled="1"/>
          </a:gradFill>
          <a:ln w="9525">
            <a:solidFill>
              <a:srgbClr val="C0C0C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Company Offer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Environment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Targets Overview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Financial &amp; Marketing </a:t>
            </a:r>
          </a:p>
          <a:p>
            <a:pPr algn="ctr">
              <a:lnSpc>
                <a:spcPct val="150000"/>
              </a:lnSpc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Objectives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Operational Action Plan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Capitalization &amp;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Financial Projections</a:t>
            </a:r>
          </a:p>
          <a:p>
            <a:pPr algn="ctr">
              <a:lnSpc>
                <a:spcPct val="150000"/>
              </a:lnSpc>
              <a:spcBef>
                <a:spcPct val="150000"/>
              </a:spcBef>
            </a:pPr>
            <a:r>
              <a:rPr lang="en-US" sz="1200">
                <a:solidFill>
                  <a:srgbClr val="5F5F5F"/>
                </a:solidFill>
                <a:latin typeface="Times New Roman" pitchFamily="18" charset="0"/>
              </a:rPr>
              <a:t>Investors’ benefits</a:t>
            </a:r>
            <a:endParaRPr lang="fr-FR" sz="1200">
              <a:solidFill>
                <a:srgbClr val="5F5F5F"/>
              </a:solidFill>
              <a:latin typeface="Times New Roman" pitchFamily="18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28600" y="1066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Financial Objectives</a:t>
            </a:r>
          </a:p>
        </p:txBody>
      </p:sp>
      <p:pic>
        <p:nvPicPr>
          <p:cNvPr id="16399" name="Picture 15" descr="FinancialObjectivesOver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3810000" cy="381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598</Words>
  <Application>Microsoft Office PowerPoint</Application>
  <PresentationFormat>Affichage à l'écran (4:3)</PresentationFormat>
  <Paragraphs>218</Paragraphs>
  <Slides>17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Bradley Hand ITC</vt:lpstr>
      <vt:lpstr>Times New Roman</vt:lpstr>
      <vt:lpstr>Conception personnalisée</vt:lpstr>
      <vt:lpstr>Graphique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CLIO BERALDIN</dc:creator>
  <cp:lastModifiedBy>CLIO BERALDIN</cp:lastModifiedBy>
  <cp:revision>10</cp:revision>
  <cp:lastPrinted>1601-01-01T00:00:00Z</cp:lastPrinted>
  <dcterms:created xsi:type="dcterms:W3CDTF">1601-01-01T00:00:00Z</dcterms:created>
  <dcterms:modified xsi:type="dcterms:W3CDTF">2013-11-21T15:30:55Z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